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5"/>
    <p:sldMasterId id="2147483737" r:id="rId6"/>
  </p:sldMasterIdLst>
  <p:notesMasterIdLst>
    <p:notesMasterId r:id="rId96"/>
  </p:notesMasterIdLst>
  <p:handoutMasterIdLst>
    <p:handoutMasterId r:id="rId97"/>
  </p:handoutMasterIdLst>
  <p:sldIdLst>
    <p:sldId id="381" r:id="rId7"/>
    <p:sldId id="385" r:id="rId8"/>
    <p:sldId id="384" r:id="rId9"/>
    <p:sldId id="391" r:id="rId10"/>
    <p:sldId id="464" r:id="rId11"/>
    <p:sldId id="465" r:id="rId12"/>
    <p:sldId id="466"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7" r:id="rId47"/>
    <p:sldId id="428" r:id="rId48"/>
    <p:sldId id="429" r:id="rId49"/>
    <p:sldId id="430" r:id="rId50"/>
    <p:sldId id="431" r:id="rId51"/>
    <p:sldId id="432" r:id="rId52"/>
    <p:sldId id="433" r:id="rId53"/>
    <p:sldId id="434" r:id="rId54"/>
    <p:sldId id="435" r:id="rId55"/>
    <p:sldId id="436" r:id="rId56"/>
    <p:sldId id="437" r:id="rId57"/>
    <p:sldId id="438" r:id="rId58"/>
    <p:sldId id="439" r:id="rId59"/>
    <p:sldId id="440" r:id="rId60"/>
    <p:sldId id="441" r:id="rId61"/>
    <p:sldId id="442" r:id="rId62"/>
    <p:sldId id="443" r:id="rId63"/>
    <p:sldId id="444" r:id="rId64"/>
    <p:sldId id="445" r:id="rId65"/>
    <p:sldId id="446" r:id="rId66"/>
    <p:sldId id="447" r:id="rId67"/>
    <p:sldId id="467" r:id="rId68"/>
    <p:sldId id="468" r:id="rId69"/>
    <p:sldId id="469" r:id="rId70"/>
    <p:sldId id="470" r:id="rId71"/>
    <p:sldId id="471" r:id="rId72"/>
    <p:sldId id="472" r:id="rId73"/>
    <p:sldId id="473" r:id="rId74"/>
    <p:sldId id="474" r:id="rId75"/>
    <p:sldId id="475" r:id="rId76"/>
    <p:sldId id="476" r:id="rId77"/>
    <p:sldId id="477" r:id="rId78"/>
    <p:sldId id="478" r:id="rId79"/>
    <p:sldId id="448" r:id="rId80"/>
    <p:sldId id="449" r:id="rId81"/>
    <p:sldId id="450" r:id="rId82"/>
    <p:sldId id="452" r:id="rId83"/>
    <p:sldId id="453" r:id="rId84"/>
    <p:sldId id="457" r:id="rId85"/>
    <p:sldId id="454" r:id="rId86"/>
    <p:sldId id="459" r:id="rId87"/>
    <p:sldId id="460" r:id="rId88"/>
    <p:sldId id="461" r:id="rId89"/>
    <p:sldId id="455" r:id="rId90"/>
    <p:sldId id="456" r:id="rId91"/>
    <p:sldId id="462" r:id="rId92"/>
    <p:sldId id="463" r:id="rId93"/>
    <p:sldId id="458" r:id="rId94"/>
    <p:sldId id="479"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
          <p15:clr>
            <a:srgbClr val="A4A3A4"/>
          </p15:clr>
        </p15:guide>
        <p15:guide id="2" orient="horz" pos="798">
          <p15:clr>
            <a:srgbClr val="A4A3A4"/>
          </p15:clr>
        </p15:guide>
        <p15:guide id="3" orient="horz" pos="117">
          <p15:clr>
            <a:srgbClr val="A4A3A4"/>
          </p15:clr>
        </p15:guide>
        <p15:guide id="4" orient="horz" pos="4196">
          <p15:clr>
            <a:srgbClr val="A4A3A4"/>
          </p15:clr>
        </p15:guide>
        <p15:guide id="5" orient="horz" pos="3874">
          <p15:clr>
            <a:srgbClr val="A4A3A4"/>
          </p15:clr>
        </p15:guide>
        <p15:guide id="6" orient="horz" pos="2083">
          <p15:clr>
            <a:srgbClr val="A4A3A4"/>
          </p15:clr>
        </p15:guide>
        <p15:guide id="7" orient="horz" pos="697">
          <p15:clr>
            <a:srgbClr val="A4A3A4"/>
          </p15:clr>
        </p15:guide>
        <p15:guide id="8" pos="2775">
          <p15:clr>
            <a:srgbClr val="A4A3A4"/>
          </p15:clr>
        </p15:guide>
        <p15:guide id="9" pos="3000">
          <p15:clr>
            <a:srgbClr val="A4A3A4"/>
          </p15:clr>
        </p15:guide>
        <p15:guide id="10" pos="282">
          <p15:clr>
            <a:srgbClr val="A4A3A4"/>
          </p15:clr>
        </p15:guide>
        <p15:guide id="11" pos="2880">
          <p15:clr>
            <a:srgbClr val="A4A3A4"/>
          </p15:clr>
        </p15:guide>
        <p15:guide id="12" pos="5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cciardi, Zachary M" initials="" lastIdx="0" clrIdx="0"/>
  <p:cmAuthor id="2" name="Bucklen, Gina (CGI Federal)" initials="BG(F" lastIdx="1" clrIdx="1">
    <p:extLst>
      <p:ext uri="{19B8F6BF-5375-455C-9EA6-DF929625EA0E}">
        <p15:presenceInfo xmlns:p15="http://schemas.microsoft.com/office/powerpoint/2012/main" userId="Bucklen, Gina (CGI Fede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BE7"/>
    <a:srgbClr val="FFFFE7"/>
    <a:srgbClr val="FFFFFF"/>
    <a:srgbClr val="FFD9B2"/>
    <a:srgbClr val="FFAA99"/>
    <a:srgbClr val="E67386"/>
    <a:srgbClr val="666666"/>
    <a:srgbClr val="000000"/>
    <a:srgbClr val="6EC628"/>
    <a:srgbClr val="A2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4401" autoAdjust="0"/>
  </p:normalViewPr>
  <p:slideViewPr>
    <p:cSldViewPr snapToGrid="0">
      <p:cViewPr varScale="1">
        <p:scale>
          <a:sx n="74" d="100"/>
          <a:sy n="74" d="100"/>
        </p:scale>
        <p:origin x="1622" y="67"/>
      </p:cViewPr>
      <p:guideLst>
        <p:guide orient="horz" pos="835"/>
        <p:guide orient="horz" pos="798"/>
        <p:guide orient="horz" pos="117"/>
        <p:guide orient="horz" pos="4196"/>
        <p:guide orient="horz" pos="3874"/>
        <p:guide orient="horz" pos="2083"/>
        <p:guide orient="horz" pos="697"/>
        <p:guide pos="2775"/>
        <p:guide pos="3000"/>
        <p:guide pos="282"/>
        <p:guide pos="2880"/>
        <p:guide pos="5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notesViewPr>
    <p:cSldViewPr snapToGrid="0">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US" smtClean="0">
                <a:latin typeface="Arial" pitchFamily="34" charset="0"/>
              </a:rPr>
              <a:pPr/>
              <a:t>1/7/2019</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15724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US" smtClean="0"/>
              <a:pPr/>
              <a:t>1/7/2019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US" smtClean="0"/>
              <a:pPr/>
              <a:t>‹#›</a:t>
            </a:fld>
            <a:endParaRPr lang="en-US" dirty="0"/>
          </a:p>
        </p:txBody>
      </p:sp>
    </p:spTree>
    <p:extLst>
      <p:ext uri="{BB962C8B-B14F-4D97-AF65-F5344CB8AC3E}">
        <p14:creationId xmlns:p14="http://schemas.microsoft.com/office/powerpoint/2010/main" val="377701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instructions will cover CDX updates for the New Training Provider Dashboard role. </a:t>
            </a:r>
          </a:p>
        </p:txBody>
      </p:sp>
    </p:spTree>
    <p:extLst>
      <p:ext uri="{BB962C8B-B14F-4D97-AF65-F5344CB8AC3E}">
        <p14:creationId xmlns:p14="http://schemas.microsoft.com/office/powerpoint/2010/main" val="286003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cs typeface="Arial" pitchFamily="34" charset="0"/>
              </a:rPr>
              <a:t>Users wishing to submit an amendment to add </a:t>
            </a:r>
            <a:r>
              <a:rPr lang="en-US" sz="1200" baseline="0" dirty="0" smtClean="0">
                <a:solidFill>
                  <a:schemeClr val="tx2"/>
                </a:solidFill>
                <a:cs typeface="Arial" pitchFamily="34" charset="0"/>
              </a:rPr>
              <a:t>or remove a Training Program Manager, Principal Course Instructor, or Training Facility</a:t>
            </a:r>
            <a:r>
              <a:rPr lang="en-US" sz="1200" dirty="0" smtClean="0">
                <a:solidFill>
                  <a:schemeClr val="tx2"/>
                </a:solidFill>
                <a:cs typeface="Arial" pitchFamily="34" charset="0"/>
              </a:rPr>
              <a:t> can navigate to the "Manage People and Facilities" page from the dashboard by clicking the "Manage People and Facilities" tile.</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10</a:t>
            </a:fld>
            <a:endParaRPr lang="en-US" dirty="0"/>
          </a:p>
        </p:txBody>
      </p:sp>
    </p:spTree>
    <p:extLst>
      <p:ext uri="{BB962C8B-B14F-4D97-AF65-F5344CB8AC3E}">
        <p14:creationId xmlns:p14="http://schemas.microsoft.com/office/powerpoint/2010/main" val="307852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Once on the "Manage People and Facilities" page users can</a:t>
            </a:r>
            <a:r>
              <a:rPr lang="en-US" sz="1200" baseline="0" dirty="0" smtClean="0">
                <a:solidFill>
                  <a:schemeClr val="tx2"/>
                </a:solidFill>
              </a:rPr>
              <a:t> add a new Training Program Manager by clicking the "Add New Training Program Manager" button or remove a Training Program Manager by clicking the "Remove" link next to the respective Manager. The user can perform similar actions for Principal Course Instructors and Training Facilities. Users can also choose whether they want to provide training at non-permanent facilities. In order to provide training at non-permanent facilities, users need  to provide proper documentation, if they are not already accredited to do so.</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11</a:t>
            </a:fld>
            <a:endParaRPr lang="en-US" dirty="0"/>
          </a:p>
        </p:txBody>
      </p:sp>
    </p:spTree>
    <p:extLst>
      <p:ext uri="{BB962C8B-B14F-4D97-AF65-F5344CB8AC3E}">
        <p14:creationId xmlns:p14="http://schemas.microsoft.com/office/powerpoint/2010/main" val="2967252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pitchFamily="34" charset="0"/>
                <a:ea typeface="+mn-ea"/>
                <a:cs typeface="+mn-cs"/>
              </a:rPr>
              <a:t>Clicking the "Add New Training Program Manager" button will expand a new section</a:t>
            </a:r>
            <a:r>
              <a:rPr lang="en-US" sz="1200" kern="1200" baseline="0" dirty="0" smtClean="0">
                <a:solidFill>
                  <a:schemeClr val="tx1"/>
                </a:solidFill>
                <a:latin typeface="Arial" pitchFamily="34" charset="0"/>
                <a:ea typeface="+mn-ea"/>
                <a:cs typeface="+mn-cs"/>
              </a:rPr>
              <a:t> </a:t>
            </a:r>
            <a:r>
              <a:rPr lang="en-US" sz="1200" kern="1200" dirty="0" smtClean="0">
                <a:solidFill>
                  <a:schemeClr val="tx1"/>
                </a:solidFill>
                <a:latin typeface="Arial" pitchFamily="34" charset="0"/>
                <a:ea typeface="+mn-ea"/>
                <a:cs typeface="+mn-cs"/>
              </a:rPr>
              <a:t>with empty fields. "Documentation Type(s)" checkboxes will change with respect to which "Category" is chosen from the</a:t>
            </a:r>
            <a:r>
              <a:rPr lang="en-US" sz="1200" kern="1200" baseline="0" dirty="0" smtClean="0">
                <a:solidFill>
                  <a:schemeClr val="tx1"/>
                </a:solidFill>
                <a:latin typeface="Arial" pitchFamily="34" charset="0"/>
                <a:ea typeface="+mn-ea"/>
                <a:cs typeface="+mn-cs"/>
              </a:rPr>
              <a:t> drop-down menu</a:t>
            </a:r>
            <a:r>
              <a:rPr lang="en-US" sz="1200" kern="1200" dirty="0" smtClean="0">
                <a:solidFill>
                  <a:schemeClr val="tx1"/>
                </a:solidFill>
                <a:latin typeface="Arial" pitchFamily="34" charset="0"/>
                <a:ea typeface="+mn-ea"/>
                <a:cs typeface="+mn-cs"/>
              </a:rPr>
              <a:t>. At least one "Documentation Type(s)” must be checked per "Category."</a:t>
            </a:r>
            <a:r>
              <a:rPr lang="en-US" sz="1200" kern="1200" baseline="0" dirty="0" smtClean="0">
                <a:solidFill>
                  <a:schemeClr val="tx1"/>
                </a:solidFill>
                <a:latin typeface="Arial" pitchFamily="34" charset="0"/>
                <a:ea typeface="+mn-ea"/>
                <a:cs typeface="+mn-cs"/>
              </a:rPr>
              <a:t> </a:t>
            </a:r>
            <a:r>
              <a:rPr lang="en-US" sz="1200" kern="1200" dirty="0" smtClean="0">
                <a:solidFill>
                  <a:schemeClr val="tx1"/>
                </a:solidFill>
                <a:latin typeface="Arial" pitchFamily="34" charset="0"/>
                <a:ea typeface="+mn-ea"/>
                <a:cs typeface="+mn-cs"/>
              </a:rPr>
              <a:t>Checking a box will allow the user to upload the associated documentation. Uploaded documentation displays to the right of the respective checkbox. Users can view and/or remove uploaded documentation.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12</a:t>
            </a:fld>
            <a:endParaRPr lang="en-US" dirty="0"/>
          </a:p>
        </p:txBody>
      </p:sp>
    </p:spTree>
    <p:extLst>
      <p:ext uri="{BB962C8B-B14F-4D97-AF65-F5344CB8AC3E}">
        <p14:creationId xmlns:p14="http://schemas.microsoft.com/office/powerpoint/2010/main" val="307969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solidFill>
                  <a:schemeClr val="tx2"/>
                </a:solidFill>
              </a:rPr>
              <a:t>Saving the "Training Program Manager" will collapse the section</a:t>
            </a:r>
            <a:r>
              <a:rPr lang="en-US" sz="1200" baseline="0" dirty="0" smtClean="0">
                <a:solidFill>
                  <a:schemeClr val="tx2"/>
                </a:solidFill>
              </a:rPr>
              <a:t> </a:t>
            </a:r>
            <a:r>
              <a:rPr lang="en-US" sz="1200" dirty="0" smtClean="0">
                <a:solidFill>
                  <a:schemeClr val="tx2"/>
                </a:solidFill>
              </a:rPr>
              <a:t>and display as shown.</a:t>
            </a:r>
            <a:r>
              <a:rPr lang="en-US" sz="1200" baseline="0" dirty="0" smtClean="0">
                <a:solidFill>
                  <a:schemeClr val="tx2"/>
                </a:solidFill>
              </a:rPr>
              <a:t> </a:t>
            </a:r>
            <a:r>
              <a:rPr lang="en-US" sz="1200" dirty="0" smtClean="0">
                <a:solidFill>
                  <a:schemeClr val="tx2"/>
                </a:solidFill>
              </a:rPr>
              <a:t>Users will have the ability to "Edit" the newly added "Training Program Manager" until the form is submitted.</a:t>
            </a:r>
            <a:r>
              <a:rPr lang="en-US" sz="1200" baseline="0" dirty="0" smtClean="0">
                <a:solidFill>
                  <a:schemeClr val="tx2"/>
                </a:solidFill>
              </a:rPr>
              <a:t> </a:t>
            </a:r>
            <a:r>
              <a:rPr lang="en-US" sz="1200" dirty="0" smtClean="0">
                <a:solidFill>
                  <a:schemeClr val="tx2"/>
                </a:solidFill>
              </a:rPr>
              <a:t>"Training Program Manager" information already submitted and processed will not be available for edit.</a:t>
            </a:r>
            <a:r>
              <a:rPr lang="en-US" sz="1200" baseline="0" dirty="0" smtClean="0">
                <a:solidFill>
                  <a:schemeClr val="tx2"/>
                </a:solidFill>
              </a:rPr>
              <a:t> To make changes to an existing "Training Program Manager," </a:t>
            </a:r>
            <a:r>
              <a:rPr lang="en-US" sz="1200" dirty="0" smtClean="0">
                <a:solidFill>
                  <a:schemeClr val="tx2"/>
                </a:solidFill>
              </a:rPr>
              <a:t>users will need to remove that "Training Program Manager" and submit a new amendment with new information. </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13</a:t>
            </a:fld>
            <a:endParaRPr lang="en-US" dirty="0"/>
          </a:p>
        </p:txBody>
      </p:sp>
    </p:spTree>
    <p:extLst>
      <p:ext uri="{BB962C8B-B14F-4D97-AF65-F5344CB8AC3E}">
        <p14:creationId xmlns:p14="http://schemas.microsoft.com/office/powerpoint/2010/main" val="136900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the "Add New Principal Course Instructor" button will expand the "Principal</a:t>
            </a:r>
            <a:r>
              <a:rPr lang="en-US" sz="1200" baseline="0" dirty="0" smtClean="0">
                <a:solidFill>
                  <a:schemeClr val="tx2"/>
                </a:solidFill>
              </a:rPr>
              <a:t> Course Instructors"</a:t>
            </a:r>
            <a:r>
              <a:rPr lang="en-US" sz="1200" dirty="0" smtClean="0">
                <a:solidFill>
                  <a:schemeClr val="tx2"/>
                </a:solidFill>
              </a:rPr>
              <a:t> section and the "Training Requirements" sub-section</a:t>
            </a:r>
            <a:r>
              <a:rPr lang="en-US" sz="1200" baseline="0" dirty="0" smtClean="0">
                <a:solidFill>
                  <a:schemeClr val="tx2"/>
                </a:solidFill>
              </a:rPr>
              <a:t> </a:t>
            </a:r>
            <a:r>
              <a:rPr lang="en-US" sz="1200" dirty="0" smtClean="0">
                <a:solidFill>
                  <a:schemeClr val="tx2"/>
                </a:solidFill>
              </a:rPr>
              <a:t>with empty fields.</a:t>
            </a:r>
            <a:r>
              <a:rPr lang="en-US" sz="1200" baseline="0" dirty="0" smtClean="0">
                <a:solidFill>
                  <a:schemeClr val="tx2"/>
                </a:solidFill>
              </a:rPr>
              <a:t> </a:t>
            </a:r>
            <a:r>
              <a:rPr lang="en-US" sz="1200" dirty="0" smtClean="0">
                <a:solidFill>
                  <a:schemeClr val="tx2"/>
                </a:solidFill>
              </a:rPr>
              <a:t>Selecting "Categories," checking "Documentation Type(s),” and uploading documentation works the same as "Training Program Manager."</a:t>
            </a:r>
            <a:r>
              <a:rPr lang="en-US" sz="1200" baseline="0" dirty="0" smtClean="0">
                <a:solidFill>
                  <a:schemeClr val="tx2"/>
                </a:solidFill>
              </a:rPr>
              <a:t> </a:t>
            </a:r>
            <a:r>
              <a:rPr lang="en-US" sz="1200" dirty="0" smtClean="0">
                <a:solidFill>
                  <a:schemeClr val="tx2"/>
                </a:solidFill>
              </a:rPr>
              <a:t>A user can add/save multiple "Training Requirements" per "Principal Course Instructor."</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14</a:t>
            </a:fld>
            <a:endParaRPr lang="en-US" dirty="0"/>
          </a:p>
        </p:txBody>
      </p:sp>
    </p:spTree>
    <p:extLst>
      <p:ext uri="{BB962C8B-B14F-4D97-AF65-F5344CB8AC3E}">
        <p14:creationId xmlns:p14="http://schemas.microsoft.com/office/powerpoint/2010/main" val="3817879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When adding a "Training Requirement" for a "Principal Course Instructor,“ users will be able to select from multiple "Disciplines."</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15</a:t>
            </a:fld>
            <a:endParaRPr lang="en-US" dirty="0"/>
          </a:p>
        </p:txBody>
      </p:sp>
    </p:spTree>
    <p:extLst>
      <p:ext uri="{BB962C8B-B14F-4D97-AF65-F5344CB8AC3E}">
        <p14:creationId xmlns:p14="http://schemas.microsoft.com/office/powerpoint/2010/main" val="1641266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"Save" within "Training Requirements" will collapse the "Completion of Accredited Lead-specific Training Requirement" section.</a:t>
            </a:r>
            <a:r>
              <a:rPr lang="en-US" sz="1200" baseline="0" dirty="0" smtClean="0">
                <a:solidFill>
                  <a:schemeClr val="tx2"/>
                </a:solidFill>
              </a:rPr>
              <a:t> </a:t>
            </a:r>
            <a:r>
              <a:rPr lang="en-US" sz="1100" dirty="0" smtClean="0">
                <a:solidFill>
                  <a:schemeClr val="tx2"/>
                </a:solidFill>
              </a:rPr>
              <a:t>The user can then edit, remove, or add another new training requirement for the "Principal Course Instructor."</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16</a:t>
            </a:fld>
            <a:endParaRPr lang="en-US" dirty="0"/>
          </a:p>
        </p:txBody>
      </p:sp>
    </p:spTree>
    <p:extLst>
      <p:ext uri="{BB962C8B-B14F-4D97-AF65-F5344CB8AC3E}">
        <p14:creationId xmlns:p14="http://schemas.microsoft.com/office/powerpoint/2010/main" val="2054710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"Save" within the "Principal Course Instructor" section will save the "Training Requirements" and all other information added for that "Principal Course Instructor."</a:t>
            </a:r>
            <a:r>
              <a:rPr lang="en-US" sz="1200" baseline="0" dirty="0" smtClean="0">
                <a:solidFill>
                  <a:schemeClr val="tx2"/>
                </a:solidFill>
              </a:rPr>
              <a:t> </a:t>
            </a:r>
            <a:r>
              <a:rPr lang="en-US" sz="1200" dirty="0" smtClean="0">
                <a:solidFill>
                  <a:schemeClr val="tx2"/>
                </a:solidFill>
              </a:rPr>
              <a:t>Saving the "Principal Course Instructor" will collapse the section</a:t>
            </a:r>
            <a:r>
              <a:rPr lang="en-US" sz="1200" baseline="0" dirty="0" smtClean="0">
                <a:solidFill>
                  <a:schemeClr val="tx2"/>
                </a:solidFill>
              </a:rPr>
              <a:t> </a:t>
            </a:r>
            <a:r>
              <a:rPr lang="en-US" sz="1200" dirty="0" smtClean="0">
                <a:solidFill>
                  <a:schemeClr val="tx2"/>
                </a:solidFill>
              </a:rPr>
              <a:t>and display as shown.</a:t>
            </a:r>
            <a:r>
              <a:rPr lang="en-US" sz="1200" baseline="0" dirty="0" smtClean="0">
                <a:solidFill>
                  <a:schemeClr val="tx2"/>
                </a:solidFill>
              </a:rPr>
              <a:t> </a:t>
            </a:r>
            <a:r>
              <a:rPr lang="en-US" sz="1200" dirty="0" smtClean="0">
                <a:solidFill>
                  <a:schemeClr val="tx2"/>
                </a:solidFill>
              </a:rPr>
              <a:t>Users will have the ability to edit the newly added "Principal Course Instructor" until the form is submitted.</a:t>
            </a:r>
            <a:r>
              <a:rPr lang="en-US" sz="1200" baseline="0" dirty="0" smtClean="0">
                <a:solidFill>
                  <a:schemeClr val="tx2"/>
                </a:solidFill>
              </a:rPr>
              <a:t> </a:t>
            </a:r>
            <a:r>
              <a:rPr lang="en-US" sz="1200" dirty="0" smtClean="0">
                <a:solidFill>
                  <a:schemeClr val="tx2"/>
                </a:solidFill>
              </a:rPr>
              <a:t>"Principal Course Instructor" information already submitted and processed will not be available for edit.</a:t>
            </a:r>
            <a:r>
              <a:rPr lang="en-US" sz="1200" baseline="0" dirty="0" smtClean="0">
                <a:solidFill>
                  <a:schemeClr val="tx2"/>
                </a:solidFill>
              </a:rPr>
              <a:t> To make changes to an existing "Principal Course Instructor"</a:t>
            </a:r>
            <a:r>
              <a:rPr lang="en-US" sz="1200" dirty="0" smtClean="0">
                <a:solidFill>
                  <a:schemeClr val="tx2"/>
                </a:solidFill>
              </a:rPr>
              <a:t> users will need to remove that "Principal Course Instructor" and submit a new amendment with new information.</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17</a:t>
            </a:fld>
            <a:endParaRPr lang="en-US" dirty="0"/>
          </a:p>
        </p:txBody>
      </p:sp>
    </p:spTree>
    <p:extLst>
      <p:ext uri="{BB962C8B-B14F-4D97-AF65-F5344CB8AC3E}">
        <p14:creationId xmlns:p14="http://schemas.microsoft.com/office/powerpoint/2010/main" val="150871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the "Add New Training Facility" button will expand the "Training Facilities"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18</a:t>
            </a:fld>
            <a:endParaRPr lang="en-US" dirty="0"/>
          </a:p>
        </p:txBody>
      </p:sp>
    </p:spTree>
    <p:extLst>
      <p:ext uri="{BB962C8B-B14F-4D97-AF65-F5344CB8AC3E}">
        <p14:creationId xmlns:p14="http://schemas.microsoft.com/office/powerpoint/2010/main" val="1497602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Users have the ability to choose from multiple "Facility Types."</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19</a:t>
            </a:fld>
            <a:endParaRPr lang="en-US" dirty="0"/>
          </a:p>
        </p:txBody>
      </p:sp>
    </p:spTree>
    <p:extLst>
      <p:ext uri="{BB962C8B-B14F-4D97-AF65-F5344CB8AC3E}">
        <p14:creationId xmlns:p14="http://schemas.microsoft.com/office/powerpoint/2010/main" val="368881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solidFill>
                  <a:schemeClr val="tx2"/>
                </a:solidFill>
              </a:rPr>
              <a:t>The handoff from CDX using "Training Notifications" has changed.</a:t>
            </a:r>
            <a:r>
              <a:rPr lang="en-US" sz="1200" baseline="0" dirty="0" smtClean="0">
                <a:solidFill>
                  <a:schemeClr val="tx2"/>
                </a:solidFill>
              </a:rPr>
              <a:t> </a:t>
            </a:r>
            <a:r>
              <a:rPr lang="en-US" sz="1200" dirty="0" smtClean="0">
                <a:solidFill>
                  <a:schemeClr val="tx2"/>
                </a:solidFill>
              </a:rPr>
              <a:t>Once the user is logged into CDX, they will be able to locate the NEW "Training Provider Dashboard (Notifications)" link under "Services" in place of the former "Training Notifications</a:t>
            </a:r>
            <a:r>
              <a:rPr lang="en-US" dirty="0" smtClean="0">
                <a:solidFill>
                  <a:schemeClr val="tx2"/>
                </a:solidFill>
              </a:rPr>
              <a:t>" link.</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a:t>
            </a:fld>
            <a:endParaRPr lang="en-US" dirty="0"/>
          </a:p>
        </p:txBody>
      </p:sp>
    </p:spTree>
    <p:extLst>
      <p:ext uri="{BB962C8B-B14F-4D97-AF65-F5344CB8AC3E}">
        <p14:creationId xmlns:p14="http://schemas.microsoft.com/office/powerpoint/2010/main" val="3700439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Saving the "Training Facility" will collapse the section and display as shown.</a:t>
            </a:r>
            <a:r>
              <a:rPr lang="en-US" sz="1200" baseline="0" dirty="0" smtClean="0">
                <a:solidFill>
                  <a:schemeClr val="tx2"/>
                </a:solidFill>
              </a:rPr>
              <a:t> </a:t>
            </a:r>
            <a:r>
              <a:rPr lang="en-US" sz="1200" dirty="0" smtClean="0">
                <a:solidFill>
                  <a:schemeClr val="tx2"/>
                </a:solidFill>
              </a:rPr>
              <a:t>Users will have the ability to edit the newly added "Training Facility" until the form is submitted.</a:t>
            </a:r>
            <a:r>
              <a:rPr lang="en-US" sz="1200" baseline="0" dirty="0" smtClean="0">
                <a:solidFill>
                  <a:schemeClr val="tx2"/>
                </a:solidFill>
              </a:rPr>
              <a:t> </a:t>
            </a:r>
            <a:r>
              <a:rPr lang="en-US" sz="1200" dirty="0" smtClean="0">
                <a:solidFill>
                  <a:schemeClr val="tx2"/>
                </a:solidFill>
              </a:rPr>
              <a:t>Training Facility information already submitted and processed will not be available for edit.</a:t>
            </a:r>
            <a:r>
              <a:rPr lang="en-US" sz="1200" baseline="0" dirty="0" smtClean="0">
                <a:solidFill>
                  <a:schemeClr val="tx2"/>
                </a:solidFill>
              </a:rPr>
              <a:t> To change existing "Training Facilities" information, </a:t>
            </a:r>
            <a:r>
              <a:rPr lang="en-US" sz="1200" dirty="0" smtClean="0">
                <a:solidFill>
                  <a:schemeClr val="tx2"/>
                </a:solidFill>
              </a:rPr>
              <a:t>users will need to remove that Training Facility and submit a new amendment with new information.</a:t>
            </a:r>
            <a:r>
              <a:rPr lang="en-US" sz="1200" baseline="0" dirty="0" smtClean="0">
                <a:solidFill>
                  <a:schemeClr val="tx2"/>
                </a:solidFill>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20</a:t>
            </a:fld>
            <a:endParaRPr lang="en-US" dirty="0"/>
          </a:p>
        </p:txBody>
      </p:sp>
    </p:spTree>
    <p:extLst>
      <p:ext uri="{BB962C8B-B14F-4D97-AF65-F5344CB8AC3E}">
        <p14:creationId xmlns:p14="http://schemas.microsoft.com/office/powerpoint/2010/main" val="3298620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"Yes" for the "Do</a:t>
            </a:r>
            <a:r>
              <a:rPr lang="en-US" sz="1200" baseline="0" dirty="0" smtClean="0">
                <a:solidFill>
                  <a:schemeClr val="tx2"/>
                </a:solidFill>
              </a:rPr>
              <a:t> you plan to provide training at non-permanent facilities" button will allow the user to submit for accreditation to provide training at non-permanent facilities. The user will be required to upload supporting documentation. </a:t>
            </a:r>
            <a:r>
              <a:rPr lang="en-US" sz="1200" dirty="0" smtClean="0">
                <a:solidFill>
                  <a:schemeClr val="tx2"/>
                </a:solidFill>
              </a:rPr>
              <a:t>Providing information regarding non-permanent training facilities does not require adding "Training Facilities."</a:t>
            </a:r>
            <a:r>
              <a:rPr lang="en-US" sz="1200" baseline="0" dirty="0" smtClean="0">
                <a:solidFill>
                  <a:schemeClr val="tx2"/>
                </a:solidFill>
              </a:rPr>
              <a:t> </a:t>
            </a:r>
            <a:r>
              <a:rPr lang="en-US" sz="1200" dirty="0" smtClean="0">
                <a:solidFill>
                  <a:schemeClr val="tx2"/>
                </a:solidFill>
              </a:rPr>
              <a:t>Once "Non-permanent Training Facility" information is processed it cannot be unselected</a:t>
            </a:r>
            <a:r>
              <a:rPr lang="en-US" sz="1200" baseline="0" dirty="0" smtClean="0">
                <a:solidFill>
                  <a:schemeClr val="tx2"/>
                </a:solidFill>
              </a:rPr>
              <a:t> in future amendments. </a:t>
            </a:r>
            <a:endParaRPr lang="en-US" sz="12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21</a:t>
            </a:fld>
            <a:endParaRPr lang="en-US" dirty="0"/>
          </a:p>
        </p:txBody>
      </p:sp>
    </p:spTree>
    <p:extLst>
      <p:ext uri="{BB962C8B-B14F-4D97-AF65-F5344CB8AC3E}">
        <p14:creationId xmlns:p14="http://schemas.microsoft.com/office/powerpoint/2010/main" val="4204696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"Remove" next to a current "Training Program Manager," "Principal Course Instructor," or "Training Facility" will remove that person or location following submission.</a:t>
            </a:r>
            <a:r>
              <a:rPr lang="en-US" sz="1200" baseline="0" dirty="0" smtClean="0">
                <a:solidFill>
                  <a:schemeClr val="tx2"/>
                </a:solidFill>
              </a:rPr>
              <a:t> </a:t>
            </a:r>
            <a:r>
              <a:rPr lang="en-US" sz="1200" dirty="0" smtClean="0">
                <a:solidFill>
                  <a:schemeClr val="tx2"/>
                </a:solidFill>
              </a:rPr>
              <a:t>Users are prompted to confirm the removal before continuing. </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22</a:t>
            </a:fld>
            <a:endParaRPr lang="en-US" dirty="0"/>
          </a:p>
        </p:txBody>
      </p:sp>
    </p:spTree>
    <p:extLst>
      <p:ext uri="{BB962C8B-B14F-4D97-AF65-F5344CB8AC3E}">
        <p14:creationId xmlns:p14="http://schemas.microsoft.com/office/powerpoint/2010/main" val="338423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"Remove" next to a current "Training Program Manager," "Principal Course Instructor," or "Training Facility" will remove that person or location following submission. Removed names will be display in a red field with a line through it.</a:t>
            </a:r>
            <a:r>
              <a:rPr lang="en-US" sz="1200" baseline="0" dirty="0" smtClean="0">
                <a:solidFill>
                  <a:schemeClr val="tx2"/>
                </a:solidFill>
              </a:rPr>
              <a:t> </a:t>
            </a:r>
            <a:r>
              <a:rPr lang="en-US" sz="1200" dirty="0" smtClean="0">
                <a:solidFill>
                  <a:schemeClr val="tx2"/>
                </a:solidFill>
              </a:rPr>
              <a:t>Users have the ability to "Undo" any removals before submitting the form by</a:t>
            </a:r>
            <a:r>
              <a:rPr lang="en-US" sz="1200" baseline="0" dirty="0" smtClean="0">
                <a:solidFill>
                  <a:schemeClr val="tx2"/>
                </a:solidFill>
              </a:rPr>
              <a:t> clicking the respective "Undo" button</a:t>
            </a:r>
            <a:r>
              <a:rPr lang="en-US" sz="1200" dirty="0" smtClean="0">
                <a:solidFill>
                  <a:schemeClr val="tx2"/>
                </a:solidFill>
              </a:rPr>
              <a:t>. </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23</a:t>
            </a:fld>
            <a:endParaRPr lang="en-US" dirty="0"/>
          </a:p>
        </p:txBody>
      </p:sp>
    </p:spTree>
    <p:extLst>
      <p:ext uri="{BB962C8B-B14F-4D97-AF65-F5344CB8AC3E}">
        <p14:creationId xmlns:p14="http://schemas.microsoft.com/office/powerpoint/2010/main" val="2560387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Users must save all new additions prior to continuing to the "Manage People and Facilities - Review Page."</a:t>
            </a:r>
            <a:r>
              <a:rPr lang="en-US" sz="1200" baseline="0" dirty="0" smtClean="0">
                <a:solidFill>
                  <a:schemeClr val="tx2"/>
                </a:solidFill>
              </a:rPr>
              <a:t> </a:t>
            </a:r>
            <a:r>
              <a:rPr lang="en-US" sz="1200" dirty="0" smtClean="0">
                <a:solidFill>
                  <a:schemeClr val="tx2"/>
                </a:solidFill>
              </a:rPr>
              <a:t>Saved</a:t>
            </a:r>
            <a:r>
              <a:rPr lang="en-US" sz="1200" baseline="0" dirty="0" smtClean="0">
                <a:solidFill>
                  <a:schemeClr val="tx2"/>
                </a:solidFill>
              </a:rPr>
              <a:t> sections</a:t>
            </a:r>
            <a:r>
              <a:rPr lang="en-US" sz="1200" dirty="0" smtClean="0">
                <a:solidFill>
                  <a:schemeClr val="tx2"/>
                </a:solidFill>
              </a:rPr>
              <a:t> are collapsed.</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24</a:t>
            </a:fld>
            <a:endParaRPr lang="en-US" dirty="0"/>
          </a:p>
        </p:txBody>
      </p:sp>
    </p:spTree>
    <p:extLst>
      <p:ext uri="{BB962C8B-B14F-4D97-AF65-F5344CB8AC3E}">
        <p14:creationId xmlns:p14="http://schemas.microsoft.com/office/powerpoint/2010/main" val="2887699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The review page will contain all additions/removals made on the edit page. Information that</a:t>
            </a:r>
            <a:r>
              <a:rPr lang="en-US" sz="1200" baseline="0" dirty="0" smtClean="0">
                <a:solidFill>
                  <a:schemeClr val="tx2"/>
                </a:solidFill>
              </a:rPr>
              <a:t> has not been added or removed will not appear on the review page. </a:t>
            </a:r>
            <a:endParaRPr lang="en-US" sz="12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25</a:t>
            </a:fld>
            <a:endParaRPr lang="en-US" dirty="0"/>
          </a:p>
        </p:txBody>
      </p:sp>
    </p:spTree>
    <p:extLst>
      <p:ext uri="{BB962C8B-B14F-4D97-AF65-F5344CB8AC3E}">
        <p14:creationId xmlns:p14="http://schemas.microsoft.com/office/powerpoint/2010/main" val="1714772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The "Signature" section at the bottom of the review page will allow users to</a:t>
            </a:r>
            <a:r>
              <a:rPr lang="en-US" baseline="0" dirty="0" smtClean="0">
                <a:solidFill>
                  <a:schemeClr val="tx2"/>
                </a:solidFill>
              </a:rPr>
              <a:t> click </a:t>
            </a:r>
            <a:r>
              <a:rPr lang="en-US" dirty="0" smtClean="0">
                <a:solidFill>
                  <a:schemeClr val="tx2"/>
                </a:solidFill>
              </a:rPr>
              <a:t>"Sign" and move forward with submitting the changes</a:t>
            </a:r>
            <a:r>
              <a:rPr lang="en-US" baseline="0" dirty="0" smtClean="0">
                <a:solidFill>
                  <a:schemeClr val="tx2"/>
                </a:solidFill>
              </a:rPr>
              <a:t>. Users can c</a:t>
            </a:r>
            <a:r>
              <a:rPr lang="en-US" dirty="0" smtClean="0">
                <a:solidFill>
                  <a:schemeClr val="tx2"/>
                </a:solidFill>
              </a:rPr>
              <a:t>lick "Previous" to move back to the edit page,</a:t>
            </a:r>
            <a:r>
              <a:rPr lang="en-US" baseline="0" dirty="0" smtClean="0">
                <a:solidFill>
                  <a:schemeClr val="tx2"/>
                </a:solidFill>
              </a:rPr>
              <a:t> or click </a:t>
            </a:r>
            <a:r>
              <a:rPr lang="en-US" dirty="0" smtClean="0">
                <a:solidFill>
                  <a:schemeClr val="tx2"/>
                </a:solidFill>
              </a:rPr>
              <a:t>"Cancel" to navigate back to the "Lead Training Provider Dashboard" without submitting any changes. All changes will be lost unless the application is signed and submitted. Users must check the box to affirm the "Certification Statement" before signing. </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26</a:t>
            </a:fld>
            <a:endParaRPr lang="en-US" dirty="0"/>
          </a:p>
        </p:txBody>
      </p:sp>
    </p:spTree>
    <p:extLst>
      <p:ext uri="{BB962C8B-B14F-4D97-AF65-F5344CB8AC3E}">
        <p14:creationId xmlns:p14="http://schemas.microsoft.com/office/powerpoint/2010/main" val="2771175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the "Certification Statement" link on the page will display the Certification Statement for the user to read.</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27</a:t>
            </a:fld>
            <a:endParaRPr lang="en-US" dirty="0"/>
          </a:p>
        </p:txBody>
      </p:sp>
    </p:spTree>
    <p:extLst>
      <p:ext uri="{BB962C8B-B14F-4D97-AF65-F5344CB8AC3E}">
        <p14:creationId xmlns:p14="http://schemas.microsoft.com/office/powerpoint/2010/main" val="4008219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Checking the signature checkbox and clicking "Sign" will display the</a:t>
            </a:r>
            <a:r>
              <a:rPr lang="en-US" sz="1200" baseline="0" dirty="0" smtClean="0">
                <a:solidFill>
                  <a:schemeClr val="tx2"/>
                </a:solidFill>
              </a:rPr>
              <a:t> attestation clause </a:t>
            </a:r>
            <a:r>
              <a:rPr lang="en-US" sz="1200" dirty="0" smtClean="0">
                <a:solidFill>
                  <a:schemeClr val="tx2"/>
                </a:solidFill>
              </a:rPr>
              <a:t>for the user to certify the new changes.</a:t>
            </a:r>
            <a:r>
              <a:rPr lang="en-US" sz="1200" baseline="0" dirty="0" smtClean="0">
                <a:solidFill>
                  <a:schemeClr val="tx2"/>
                </a:solidFill>
              </a:rPr>
              <a:t> </a:t>
            </a:r>
            <a:r>
              <a:rPr lang="en-US" sz="1200" dirty="0" smtClean="0">
                <a:solidFill>
                  <a:schemeClr val="tx2"/>
                </a:solidFill>
              </a:rPr>
              <a:t>"Accept" displays the "eSignature Widget" for the user to electronically agree to and sign the form. "Decline" will direct the user back to the review page.</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28</a:t>
            </a:fld>
            <a:endParaRPr lang="en-US" dirty="0"/>
          </a:p>
        </p:txBody>
      </p:sp>
    </p:spTree>
    <p:extLst>
      <p:ext uri="{BB962C8B-B14F-4D97-AF65-F5344CB8AC3E}">
        <p14:creationId xmlns:p14="http://schemas.microsoft.com/office/powerpoint/2010/main" val="2569712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To complete signing and submitting the changes, the user will have to:</a:t>
            </a:r>
            <a:r>
              <a:rPr lang="en-US" sz="1200" baseline="0" dirty="0" smtClean="0">
                <a:solidFill>
                  <a:schemeClr val="tx2"/>
                </a:solidFill>
              </a:rPr>
              <a:t> </a:t>
            </a:r>
            <a:r>
              <a:rPr lang="en-US" sz="1200" dirty="0" smtClean="0">
                <a:solidFill>
                  <a:schemeClr val="tx2"/>
                </a:solidFill>
              </a:rPr>
              <a:t>Provide the correct CDX password for the account, answer the "Verification" security question correctly, and click "Sign" within the "eSignature Widget."</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29</a:t>
            </a:fld>
            <a:endParaRPr lang="en-US" dirty="0"/>
          </a:p>
        </p:txBody>
      </p:sp>
    </p:spTree>
    <p:extLst>
      <p:ext uri="{BB962C8B-B14F-4D97-AF65-F5344CB8AC3E}">
        <p14:creationId xmlns:p14="http://schemas.microsoft.com/office/powerpoint/2010/main" val="97193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solidFill>
                  <a:schemeClr val="tx2"/>
                </a:solidFill>
              </a:rPr>
              <a:t>Handoff from CDX using the NEW "Training Provider Dashboard (Notifications)" link located under</a:t>
            </a:r>
            <a:r>
              <a:rPr lang="en-US" sz="1200" baseline="0" dirty="0" smtClean="0">
                <a:solidFill>
                  <a:schemeClr val="tx2"/>
                </a:solidFill>
              </a:rPr>
              <a:t> the role column</a:t>
            </a:r>
            <a:r>
              <a:rPr lang="en-US" sz="1200" dirty="0" smtClean="0">
                <a:solidFill>
                  <a:schemeClr val="tx2"/>
                </a:solidFill>
              </a:rPr>
              <a:t> on</a:t>
            </a:r>
            <a:r>
              <a:rPr lang="en-US" sz="1200" baseline="0" dirty="0" smtClean="0">
                <a:solidFill>
                  <a:schemeClr val="tx2"/>
                </a:solidFill>
              </a:rPr>
              <a:t> the</a:t>
            </a:r>
            <a:r>
              <a:rPr lang="en-US" sz="1200" dirty="0" smtClean="0">
                <a:solidFill>
                  <a:schemeClr val="tx2"/>
                </a:solidFill>
              </a:rPr>
              <a:t> "MyCDX" Homepage.</a:t>
            </a:r>
            <a:r>
              <a:rPr lang="en-US" sz="1200" baseline="0" dirty="0" smtClean="0">
                <a:solidFill>
                  <a:schemeClr val="tx2"/>
                </a:solidFill>
              </a:rPr>
              <a:t> </a:t>
            </a:r>
            <a:r>
              <a:rPr lang="en-US" sz="1200" dirty="0" smtClean="0">
                <a:solidFill>
                  <a:schemeClr val="tx2"/>
                </a:solidFill>
              </a:rPr>
              <a:t>This link is already available to those who previously had the "Training Notifications“ link.</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a:t>
            </a:fld>
            <a:endParaRPr lang="en-US" dirty="0"/>
          </a:p>
        </p:txBody>
      </p:sp>
    </p:spTree>
    <p:extLst>
      <p:ext uri="{BB962C8B-B14F-4D97-AF65-F5344CB8AC3E}">
        <p14:creationId xmlns:p14="http://schemas.microsoft.com/office/powerpoint/2010/main" val="2291273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Once the application is signed and successfully submitted, confirmation of the submission will display on the "Lead Training Provider Dashboard" in a green field with the application number and the date of the submission.</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30</a:t>
            </a:fld>
            <a:endParaRPr lang="en-US" dirty="0"/>
          </a:p>
        </p:txBody>
      </p:sp>
    </p:spTree>
    <p:extLst>
      <p:ext uri="{BB962C8B-B14F-4D97-AF65-F5344CB8AC3E}">
        <p14:creationId xmlns:p14="http://schemas.microsoft.com/office/powerpoint/2010/main" val="1352791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A confirmation email containing the same information will also be sent to the email account associated with the user's CDX account.</a:t>
            </a:r>
          </a:p>
        </p:txBody>
      </p:sp>
      <p:sp>
        <p:nvSpPr>
          <p:cNvPr id="4" name="Slide Number Placeholder 3"/>
          <p:cNvSpPr>
            <a:spLocks noGrp="1"/>
          </p:cNvSpPr>
          <p:nvPr>
            <p:ph type="sldNum" sz="quarter" idx="10"/>
          </p:nvPr>
        </p:nvSpPr>
        <p:spPr/>
        <p:txBody>
          <a:bodyPr/>
          <a:lstStyle/>
          <a:p>
            <a:fld id="{20B9C825-F38E-45BB-92C1-043DE61C9183}" type="slidenum">
              <a:rPr lang="en-US" smtClean="0"/>
              <a:pPr/>
              <a:t>31</a:t>
            </a:fld>
            <a:endParaRPr lang="en-US" dirty="0"/>
          </a:p>
        </p:txBody>
      </p:sp>
    </p:spTree>
    <p:extLst>
      <p:ext uri="{BB962C8B-B14F-4D97-AF65-F5344CB8AC3E}">
        <p14:creationId xmlns:p14="http://schemas.microsoft.com/office/powerpoint/2010/main" val="946028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cs typeface="Arial" pitchFamily="34" charset="0"/>
              </a:rPr>
              <a:t>Users will be able to navigate to the "Amendment – Information Only" page from the dashboard by clicking the "Amendment – Information Only" tile.</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32</a:t>
            </a:fld>
            <a:endParaRPr lang="en-US" dirty="0"/>
          </a:p>
        </p:txBody>
      </p:sp>
    </p:spTree>
    <p:extLst>
      <p:ext uri="{BB962C8B-B14F-4D97-AF65-F5344CB8AC3E}">
        <p14:creationId xmlns:p14="http://schemas.microsoft.com/office/powerpoint/2010/main" val="2607493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After selecting "Amendment – Information Only" tab from the dashboard, users are directed to the "Information Update Only" page where they can:</a:t>
            </a:r>
            <a:r>
              <a:rPr lang="en-US" sz="1200" baseline="0" dirty="0" smtClean="0">
                <a:solidFill>
                  <a:schemeClr val="tx2"/>
                </a:solidFill>
              </a:rPr>
              <a:t> </a:t>
            </a:r>
            <a:r>
              <a:rPr lang="en-US" sz="1100" dirty="0" smtClean="0">
                <a:solidFill>
                  <a:schemeClr val="tx2"/>
                </a:solidFill>
              </a:rPr>
              <a:t>Update the "Training Program Name" and "Website Listing Preferences",</a:t>
            </a:r>
            <a:r>
              <a:rPr lang="en-US" sz="1100" baseline="0" dirty="0" smtClean="0">
                <a:solidFill>
                  <a:schemeClr val="tx2"/>
                </a:solidFill>
              </a:rPr>
              <a:t> as well as their </a:t>
            </a:r>
            <a:r>
              <a:rPr lang="en-US" sz="1100" dirty="0" smtClean="0">
                <a:solidFill>
                  <a:schemeClr val="tx2"/>
                </a:solidFill>
              </a:rPr>
              <a:t>contact information</a:t>
            </a:r>
            <a:r>
              <a:rPr lang="en-US" sz="1100" baseline="0" dirty="0" smtClean="0">
                <a:solidFill>
                  <a:schemeClr val="tx2"/>
                </a:solidFill>
              </a:rPr>
              <a:t> and Business Address.</a:t>
            </a:r>
            <a:endParaRPr lang="en-US" sz="11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33</a:t>
            </a:fld>
            <a:endParaRPr lang="en-US" dirty="0"/>
          </a:p>
        </p:txBody>
      </p:sp>
    </p:spTree>
    <p:extLst>
      <p:ext uri="{BB962C8B-B14F-4D97-AF65-F5344CB8AC3E}">
        <p14:creationId xmlns:p14="http://schemas.microsoft.com/office/powerpoint/2010/main" val="4245400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cs typeface="Arial" pitchFamily="34" charset="0"/>
              </a:rPr>
              <a:t>Clicking the "Continue" button will direct the user to the "Information Update Only – Review Page."</a:t>
            </a:r>
            <a:r>
              <a:rPr lang="en-US" sz="1200" baseline="0" dirty="0" smtClean="0">
                <a:solidFill>
                  <a:schemeClr val="tx2"/>
                </a:solidFill>
                <a:cs typeface="Arial" pitchFamily="34" charset="0"/>
              </a:rPr>
              <a:t> </a:t>
            </a:r>
            <a:r>
              <a:rPr lang="en-US" sz="1200" dirty="0" smtClean="0">
                <a:solidFill>
                  <a:schemeClr val="tx2"/>
                </a:solidFill>
                <a:cs typeface="Arial" pitchFamily="34" charset="0"/>
              </a:rPr>
              <a:t>This page provides the user the opportunity to review their "Training Provider Details" and make corrections if necessary. </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34</a:t>
            </a:fld>
            <a:endParaRPr lang="en-US" dirty="0"/>
          </a:p>
        </p:txBody>
      </p:sp>
    </p:spTree>
    <p:extLst>
      <p:ext uri="{BB962C8B-B14F-4D97-AF65-F5344CB8AC3E}">
        <p14:creationId xmlns:p14="http://schemas.microsoft.com/office/powerpoint/2010/main" val="593341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The "Signature" section at the bottom of the review page will allow users to</a:t>
            </a:r>
            <a:r>
              <a:rPr lang="en-US" baseline="0" dirty="0" smtClean="0">
                <a:solidFill>
                  <a:schemeClr val="tx2"/>
                </a:solidFill>
              </a:rPr>
              <a:t> click </a:t>
            </a:r>
            <a:r>
              <a:rPr lang="en-US" dirty="0" smtClean="0">
                <a:solidFill>
                  <a:schemeClr val="tx2"/>
                </a:solidFill>
              </a:rPr>
              <a:t>"Sign" and move forward with submitting the changes,</a:t>
            </a:r>
            <a:r>
              <a:rPr lang="en-US" baseline="0" dirty="0" smtClean="0">
                <a:solidFill>
                  <a:schemeClr val="tx2"/>
                </a:solidFill>
              </a:rPr>
              <a:t> c</a:t>
            </a:r>
            <a:r>
              <a:rPr lang="en-US" dirty="0" smtClean="0">
                <a:solidFill>
                  <a:schemeClr val="tx2"/>
                </a:solidFill>
              </a:rPr>
              <a:t>lick "Previous" and move back to the edit page,</a:t>
            </a:r>
            <a:r>
              <a:rPr lang="en-US" baseline="0" dirty="0" smtClean="0">
                <a:solidFill>
                  <a:schemeClr val="tx2"/>
                </a:solidFill>
              </a:rPr>
              <a:t> and click </a:t>
            </a:r>
            <a:r>
              <a:rPr lang="en-US" dirty="0" smtClean="0">
                <a:solidFill>
                  <a:schemeClr val="tx2"/>
                </a:solidFill>
              </a:rPr>
              <a:t>"Cancel" to navigate back to the "Lead Training Provider Dashboard" without submitting any changes. All changes will be lost unless the application is signed and submitted. Users must check the box to affirm the "Certification Statement" before signing. </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35</a:t>
            </a:fld>
            <a:endParaRPr lang="en-US" dirty="0"/>
          </a:p>
        </p:txBody>
      </p:sp>
    </p:spTree>
    <p:extLst>
      <p:ext uri="{BB962C8B-B14F-4D97-AF65-F5344CB8AC3E}">
        <p14:creationId xmlns:p14="http://schemas.microsoft.com/office/powerpoint/2010/main" val="2017001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Clicking the "Certification Statement" link on the page will display the Certification Statement for the user to read.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36</a:t>
            </a:fld>
            <a:endParaRPr lang="en-US" dirty="0"/>
          </a:p>
        </p:txBody>
      </p:sp>
    </p:spTree>
    <p:extLst>
      <p:ext uri="{BB962C8B-B14F-4D97-AF65-F5344CB8AC3E}">
        <p14:creationId xmlns:p14="http://schemas.microsoft.com/office/powerpoint/2010/main" val="3721005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Checking the signature checkbox and clicking "Sign" will display the</a:t>
            </a:r>
            <a:r>
              <a:rPr lang="en-US" sz="1200" baseline="0" dirty="0" smtClean="0">
                <a:solidFill>
                  <a:schemeClr val="tx2"/>
                </a:solidFill>
              </a:rPr>
              <a:t> attestation clause </a:t>
            </a:r>
            <a:r>
              <a:rPr lang="en-US" sz="1200" dirty="0" smtClean="0">
                <a:solidFill>
                  <a:schemeClr val="tx2"/>
                </a:solidFill>
              </a:rPr>
              <a:t>for the user to certify the new changes.</a:t>
            </a:r>
            <a:r>
              <a:rPr lang="en-US" sz="1200" baseline="0" dirty="0" smtClean="0">
                <a:solidFill>
                  <a:schemeClr val="tx2"/>
                </a:solidFill>
              </a:rPr>
              <a:t> </a:t>
            </a:r>
            <a:r>
              <a:rPr lang="en-US" sz="1200" dirty="0" smtClean="0">
                <a:solidFill>
                  <a:schemeClr val="tx2"/>
                </a:solidFill>
              </a:rPr>
              <a:t>"Accept" displays the "eSignature Widget" for the user to electronically agree to and sign the form. "Decline" will direct the user back to the review page.</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37</a:t>
            </a:fld>
            <a:endParaRPr lang="en-US" dirty="0"/>
          </a:p>
        </p:txBody>
      </p:sp>
    </p:spTree>
    <p:extLst>
      <p:ext uri="{BB962C8B-B14F-4D97-AF65-F5344CB8AC3E}">
        <p14:creationId xmlns:p14="http://schemas.microsoft.com/office/powerpoint/2010/main" val="831812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To complete signing and submitting the changes, the user will have to:</a:t>
            </a:r>
            <a:r>
              <a:rPr lang="en-US" sz="1200" baseline="0" dirty="0" smtClean="0">
                <a:solidFill>
                  <a:schemeClr val="tx2"/>
                </a:solidFill>
              </a:rPr>
              <a:t> </a:t>
            </a:r>
            <a:r>
              <a:rPr lang="en-US" sz="1200" dirty="0" smtClean="0">
                <a:solidFill>
                  <a:schemeClr val="tx2"/>
                </a:solidFill>
              </a:rPr>
              <a:t>Provide the correct CDX password for the account, answer the "Verification" security question correctly, and click "Sign" within the "eSignature Widget."</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38</a:t>
            </a:fld>
            <a:endParaRPr lang="en-US" dirty="0"/>
          </a:p>
        </p:txBody>
      </p:sp>
    </p:spTree>
    <p:extLst>
      <p:ext uri="{BB962C8B-B14F-4D97-AF65-F5344CB8AC3E}">
        <p14:creationId xmlns:p14="http://schemas.microsoft.com/office/powerpoint/2010/main" val="3826343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Once the application is signed and successfully submitted, confirmation of the submission will display on the "Lead</a:t>
            </a:r>
            <a:r>
              <a:rPr lang="en-US" sz="1200" baseline="0" dirty="0" smtClean="0">
                <a:solidFill>
                  <a:schemeClr val="tx2"/>
                </a:solidFill>
              </a:rPr>
              <a:t> </a:t>
            </a:r>
            <a:r>
              <a:rPr lang="en-US" sz="1200" dirty="0" smtClean="0">
                <a:solidFill>
                  <a:schemeClr val="tx2"/>
                </a:solidFill>
              </a:rPr>
              <a:t>Training Provider Dashboard" in a green field with the application number and the date of the submission.</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39</a:t>
            </a:fld>
            <a:endParaRPr lang="en-US" dirty="0"/>
          </a:p>
        </p:txBody>
      </p:sp>
    </p:spTree>
    <p:extLst>
      <p:ext uri="{BB962C8B-B14F-4D97-AF65-F5344CB8AC3E}">
        <p14:creationId xmlns:p14="http://schemas.microsoft.com/office/powerpoint/2010/main" val="319176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cs typeface="Arial" pitchFamily="34" charset="0"/>
              </a:rPr>
              <a:t>If</a:t>
            </a:r>
            <a:r>
              <a:rPr lang="en-US" baseline="0" dirty="0" smtClean="0">
                <a:solidFill>
                  <a:schemeClr val="tx2"/>
                </a:solidFill>
                <a:cs typeface="Arial" pitchFamily="34" charset="0"/>
              </a:rPr>
              <a:t> a u</a:t>
            </a:r>
            <a:r>
              <a:rPr lang="en-US" dirty="0" smtClean="0">
                <a:solidFill>
                  <a:schemeClr val="tx2"/>
                </a:solidFill>
                <a:cs typeface="Arial" pitchFamily="34" charset="0"/>
              </a:rPr>
              <a:t>ser</a:t>
            </a:r>
            <a:r>
              <a:rPr lang="en-US" baseline="0" dirty="0" smtClean="0">
                <a:solidFill>
                  <a:schemeClr val="tx2"/>
                </a:solidFill>
                <a:cs typeface="Arial" pitchFamily="34" charset="0"/>
              </a:rPr>
              <a:t> has </a:t>
            </a:r>
            <a:r>
              <a:rPr lang="en-US" dirty="0" smtClean="0">
                <a:solidFill>
                  <a:schemeClr val="tx2"/>
                </a:solidFill>
                <a:cs typeface="Arial" pitchFamily="34" charset="0"/>
              </a:rPr>
              <a:t>multiple Organization Names or Accreditation Numbers associated with their CDX account</a:t>
            </a:r>
            <a:r>
              <a:rPr lang="en-US" baseline="0" dirty="0" smtClean="0">
                <a:solidFill>
                  <a:schemeClr val="tx2"/>
                </a:solidFill>
                <a:cs typeface="Arial" pitchFamily="34" charset="0"/>
              </a:rPr>
              <a:t>, they will be prompted</a:t>
            </a:r>
            <a:r>
              <a:rPr lang="en-US" dirty="0" smtClean="0">
                <a:solidFill>
                  <a:schemeClr val="tx2"/>
                </a:solidFill>
                <a:cs typeface="Arial" pitchFamily="34" charset="0"/>
              </a:rPr>
              <a:t> to select which account Training Provider they are working for before proceeding to the dashboard.</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a:t>
            </a:fld>
            <a:endParaRPr lang="en-US" dirty="0"/>
          </a:p>
        </p:txBody>
      </p:sp>
    </p:spTree>
    <p:extLst>
      <p:ext uri="{BB962C8B-B14F-4D97-AF65-F5344CB8AC3E}">
        <p14:creationId xmlns:p14="http://schemas.microsoft.com/office/powerpoint/2010/main" val="4236037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A confirmation email containing the same information will also be sent to the email account associated with the user's CDX account.</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40</a:t>
            </a:fld>
            <a:endParaRPr lang="en-US" dirty="0"/>
          </a:p>
        </p:txBody>
      </p:sp>
    </p:spTree>
    <p:extLst>
      <p:ext uri="{BB962C8B-B14F-4D97-AF65-F5344CB8AC3E}">
        <p14:creationId xmlns:p14="http://schemas.microsoft.com/office/powerpoint/2010/main" val="1087274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Reaccreditation</a:t>
            </a:r>
            <a:r>
              <a:rPr lang="en-US" baseline="0" dirty="0" smtClean="0"/>
              <a:t> of current courses</a:t>
            </a:r>
            <a:r>
              <a:rPr lang="en-US" dirty="0" smtClean="0"/>
              <a:t>,</a:t>
            </a:r>
            <a:r>
              <a:rPr lang="en-US" baseline="0" dirty="0" smtClean="0"/>
              <a:t> renewal of expired courses, and adding new courses is done within the "Manage Course Accreditations" tile.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41</a:t>
            </a:fld>
            <a:endParaRPr lang="en-US" dirty="0"/>
          </a:p>
        </p:txBody>
      </p:sp>
    </p:spTree>
    <p:extLst>
      <p:ext uri="{BB962C8B-B14F-4D97-AF65-F5344CB8AC3E}">
        <p14:creationId xmlns:p14="http://schemas.microsoft.com/office/powerpoint/2010/main" val="4174053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a:t>
            </a:r>
            <a:r>
              <a:rPr lang="en-US" baseline="0" dirty="0" smtClean="0"/>
              <a:t> will also have an opportunity to update any existing information associated with their certification during this process. It is important to note that the user's email confirmation will be sent to the email address selected from the “Contact Email” on the “Applicant Information” screen. Users can click Continue to move to next “Accreditation Info” , however they have to fill the Contact Phone again.</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42</a:t>
            </a:fld>
            <a:endParaRPr lang="en-US" dirty="0"/>
          </a:p>
        </p:txBody>
      </p:sp>
    </p:spTree>
    <p:extLst>
      <p:ext uri="{BB962C8B-B14F-4D97-AF65-F5344CB8AC3E}">
        <p14:creationId xmlns:p14="http://schemas.microsoft.com/office/powerpoint/2010/main" val="3241750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“Accreditation Information” screen, users are able to reaccredit an existing course accreditation, renew an expired accreditation or request a new course accreditation. Users are required to perform at least one of these actions in order to be able to continue with the application process.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43</a:t>
            </a:fld>
            <a:endParaRPr lang="en-US" dirty="0"/>
          </a:p>
        </p:txBody>
      </p:sp>
    </p:spTree>
    <p:extLst>
      <p:ext uri="{BB962C8B-B14F-4D97-AF65-F5344CB8AC3E}">
        <p14:creationId xmlns:p14="http://schemas.microsoft.com/office/powerpoint/2010/main" val="4107705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will be able to reaccredit</a:t>
            </a:r>
            <a:r>
              <a:rPr lang="en-US" baseline="0" dirty="0" smtClean="0"/>
              <a:t> an existing, non-expired course accreditation in the “Current Course Accreditations” section. If any changes have been made regarding facility, equipment, or course materials since the last application approval, they will need to upload documentation describing those changes; particularly changes that may adversely affect a student's ability to learn.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44</a:t>
            </a:fld>
            <a:endParaRPr lang="en-US" dirty="0"/>
          </a:p>
        </p:txBody>
      </p:sp>
    </p:spTree>
    <p:extLst>
      <p:ext uri="{BB962C8B-B14F-4D97-AF65-F5344CB8AC3E}">
        <p14:creationId xmlns:p14="http://schemas.microsoft.com/office/powerpoint/2010/main" val="3645101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user has any expired</a:t>
            </a:r>
            <a:r>
              <a:rPr lang="en-US" baseline="0" dirty="0" smtClean="0"/>
              <a:t> courses, they will appear in the “Expired Course Accreditations” sections. Renewing an expired notification costs the same as applying for new course accreditation for the same course. Renewing an expired accreditation requires that the user upload respective course materials. The user will not be allowed to renew an expired course if they have a current course of the same type.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45</a:t>
            </a:fld>
            <a:endParaRPr lang="en-US" dirty="0"/>
          </a:p>
        </p:txBody>
      </p:sp>
    </p:spTree>
    <p:extLst>
      <p:ext uri="{BB962C8B-B14F-4D97-AF65-F5344CB8AC3E}">
        <p14:creationId xmlns:p14="http://schemas.microsoft.com/office/powerpoint/2010/main" val="1161139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Users will be able to add new courses in the </a:t>
            </a:r>
            <a:r>
              <a:rPr lang="en-US" baseline="0" dirty="0" smtClean="0"/>
              <a:t>“New Requested Course Accreditation” section. </a:t>
            </a:r>
            <a:r>
              <a:rPr lang="en-US" dirty="0" smtClean="0"/>
              <a:t>If the user has an existing certification</a:t>
            </a:r>
            <a:r>
              <a:rPr lang="en-US" baseline="0" dirty="0" smtClean="0"/>
              <a:t> they will have the ability to add new course accreditations. Adding a new course will require the upload of course materials, similar to renewing expired courses. If the user already has a similar course in current or expired accreditations the user will not be able to duplicate that course when requesting a new accreditation.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46</a:t>
            </a:fld>
            <a:endParaRPr lang="en-US" dirty="0"/>
          </a:p>
        </p:txBody>
      </p:sp>
    </p:spTree>
    <p:extLst>
      <p:ext uri="{BB962C8B-B14F-4D97-AF65-F5344CB8AC3E}">
        <p14:creationId xmlns:p14="http://schemas.microsoft.com/office/powerpoint/2010/main" val="496730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a:t>
            </a:r>
            <a:r>
              <a:rPr lang="en-US" baseline="0" dirty="0" smtClean="0"/>
              <a:t> can submit all three accreditation application types. If they want to undo submission of one or more of the applications they can simply click the "Undo" button to the right of the respective accreditation. The user is required to submit at least one of the application types.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47</a:t>
            </a:fld>
            <a:endParaRPr lang="en-US" dirty="0"/>
          </a:p>
        </p:txBody>
      </p:sp>
    </p:spTree>
    <p:extLst>
      <p:ext uri="{BB962C8B-B14F-4D97-AF65-F5344CB8AC3E}">
        <p14:creationId xmlns:p14="http://schemas.microsoft.com/office/powerpoint/2010/main" val="658515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“People and Places” screen will act the same as the “Manage People and Facilities” amendments application. However, here users will not be required to make any changes to “People and Places” unless they have not provided at least one Training Program Manager, Principal Course Instructor, or Training Facility. Users are required to have at least one of each in order to proceed. Selecting "Yes" and providing proper documentation for non-permanent training facilities is also acceptable to meet the minimum for Training Facilities.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48</a:t>
            </a:fld>
            <a:endParaRPr lang="en-US" dirty="0"/>
          </a:p>
        </p:txBody>
      </p:sp>
    </p:spTree>
    <p:extLst>
      <p:ext uri="{BB962C8B-B14F-4D97-AF65-F5344CB8AC3E}">
        <p14:creationId xmlns:p14="http://schemas.microsoft.com/office/powerpoint/2010/main" val="3062344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user can review all of their edits on the Review and Payment Page.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49</a:t>
            </a:fld>
            <a:endParaRPr lang="en-US" dirty="0"/>
          </a:p>
        </p:txBody>
      </p:sp>
    </p:spTree>
    <p:extLst>
      <p:ext uri="{BB962C8B-B14F-4D97-AF65-F5344CB8AC3E}">
        <p14:creationId xmlns:p14="http://schemas.microsoft.com/office/powerpoint/2010/main" val="59895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Users can also access their</a:t>
            </a:r>
            <a:r>
              <a:rPr lang="en-US" baseline="0" dirty="0" smtClean="0"/>
              <a:t> Training Provider Dashboard by navigating to the Training Provider Public Site, located at https://cdx.epa.gov/XCDX/LeadTpCertification/Public. Users click “My Training Provider Dashboard” to login.</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a:t>
            </a:fld>
            <a:endParaRPr lang="en-US" dirty="0"/>
          </a:p>
        </p:txBody>
      </p:sp>
    </p:spTree>
    <p:extLst>
      <p:ext uri="{BB962C8B-B14F-4D97-AF65-F5344CB8AC3E}">
        <p14:creationId xmlns:p14="http://schemas.microsoft.com/office/powerpoint/2010/main" val="4014356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a:t>
            </a:r>
            <a:r>
              <a:rPr lang="en-US" baseline="0" dirty="0" smtClean="0"/>
              <a:t> are assessed fees for changes or additions of accreditations for the entire application. New and expired-renewal accreditations are assessed NEW course accreditation fees per the fee schedule. Course reaccreditations of current, non-expired courses are assessed reaccreditation fees per the fee schedule.  Users can make payment using credit/debit card, bank account(ACH) or payment code provided by their company.</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50</a:t>
            </a:fld>
            <a:endParaRPr lang="en-US" dirty="0"/>
          </a:p>
        </p:txBody>
      </p:sp>
    </p:spTree>
    <p:extLst>
      <p:ext uri="{BB962C8B-B14F-4D97-AF65-F5344CB8AC3E}">
        <p14:creationId xmlns:p14="http://schemas.microsoft.com/office/powerpoint/2010/main" val="9936207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a:t>
            </a:r>
            <a:r>
              <a:rPr lang="en-US" baseline="0" dirty="0" smtClean="0"/>
              <a:t> will sign and finish paying for their application by entering their CDX password and clicking "Submit."</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51</a:t>
            </a:fld>
            <a:endParaRPr lang="en-US" dirty="0"/>
          </a:p>
        </p:txBody>
      </p:sp>
    </p:spTree>
    <p:extLst>
      <p:ext uri="{BB962C8B-B14F-4D97-AF65-F5344CB8AC3E}">
        <p14:creationId xmlns:p14="http://schemas.microsoft.com/office/powerpoint/2010/main" val="3601805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successfully signing and paying for their application, users will be sent back to the "Lead Training Provider Dashboard" home page where their newly generated application number will be displayed along with the date the application for accreditation was submitted. A subsequent email confirmation with receipt will be sent to the user's chosen “Contact Email” address from the “Applicant Information” screen.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52</a:t>
            </a:fld>
            <a:endParaRPr lang="en-US" dirty="0"/>
          </a:p>
        </p:txBody>
      </p:sp>
    </p:spTree>
    <p:extLst>
      <p:ext uri="{BB962C8B-B14F-4D97-AF65-F5344CB8AC3E}">
        <p14:creationId xmlns:p14="http://schemas.microsoft.com/office/powerpoint/2010/main" val="243301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will have</a:t>
            </a:r>
            <a:r>
              <a:rPr lang="en-US" baseline="0" dirty="0" smtClean="0"/>
              <a:t> the ability to request replacements for any lost or misplaced certificates using the "Certificate Replacement Request" tile.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53</a:t>
            </a:fld>
            <a:endParaRPr lang="en-US" dirty="0"/>
          </a:p>
        </p:txBody>
      </p:sp>
    </p:spTree>
    <p:extLst>
      <p:ext uri="{BB962C8B-B14F-4D97-AF65-F5344CB8AC3E}">
        <p14:creationId xmlns:p14="http://schemas.microsoft.com/office/powerpoint/2010/main" val="28273490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a:t>
            </a:r>
            <a:r>
              <a:rPr lang="en-US" baseline="0" dirty="0" smtClean="0"/>
              <a:t> to completing the request for certificate replacement, users have the option to change or update any information on the replacement certificate using the ”Applicant Information” screen.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54</a:t>
            </a:fld>
            <a:endParaRPr lang="en-US" dirty="0"/>
          </a:p>
        </p:txBody>
      </p:sp>
    </p:spTree>
    <p:extLst>
      <p:ext uri="{BB962C8B-B14F-4D97-AF65-F5344CB8AC3E}">
        <p14:creationId xmlns:p14="http://schemas.microsoft.com/office/powerpoint/2010/main" val="95353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Expired</a:t>
            </a:r>
            <a:r>
              <a:rPr lang="en-US" baseline="0" dirty="0" smtClean="0"/>
              <a:t> course accreditations are not eligible for replacement. Users must select at least one current, non-expired course accreditation certificate to replace before continuing with the application.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55</a:t>
            </a:fld>
            <a:endParaRPr lang="en-US" dirty="0"/>
          </a:p>
        </p:txBody>
      </p:sp>
    </p:spTree>
    <p:extLst>
      <p:ext uri="{BB962C8B-B14F-4D97-AF65-F5344CB8AC3E}">
        <p14:creationId xmlns:p14="http://schemas.microsoft.com/office/powerpoint/2010/main" val="24734273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certificate replacement</a:t>
            </a:r>
            <a:r>
              <a:rPr lang="en-US" baseline="0" dirty="0" smtClean="0"/>
              <a:t> requests and any other changes made during form submission will be reviewable from the “Signature and Payment” screen.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56</a:t>
            </a:fld>
            <a:endParaRPr lang="en-US" dirty="0"/>
          </a:p>
        </p:txBody>
      </p:sp>
    </p:spTree>
    <p:extLst>
      <p:ext uri="{BB962C8B-B14F-4D97-AF65-F5344CB8AC3E}">
        <p14:creationId xmlns:p14="http://schemas.microsoft.com/office/powerpoint/2010/main" val="2609825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will be charged $15.00 per certificate replacement request. There are</a:t>
            </a:r>
            <a:r>
              <a:rPr lang="en-US" baseline="0" dirty="0" smtClean="0"/>
              <a:t> no added charges for changing information during form submission as any changes are treated as amendments to the certificate.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57</a:t>
            </a:fld>
            <a:endParaRPr lang="en-US" dirty="0"/>
          </a:p>
        </p:txBody>
      </p:sp>
    </p:spTree>
    <p:extLst>
      <p:ext uri="{BB962C8B-B14F-4D97-AF65-F5344CB8AC3E}">
        <p14:creationId xmlns:p14="http://schemas.microsoft.com/office/powerpoint/2010/main" val="36042865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a:t>
            </a:r>
            <a:r>
              <a:rPr lang="en-US" baseline="0" dirty="0" smtClean="0"/>
              <a:t> will sign and finish paying for their application by entering their CDX password and clicking "Submit."</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58</a:t>
            </a:fld>
            <a:endParaRPr lang="en-US" dirty="0"/>
          </a:p>
        </p:txBody>
      </p:sp>
    </p:spTree>
    <p:extLst>
      <p:ext uri="{BB962C8B-B14F-4D97-AF65-F5344CB8AC3E}">
        <p14:creationId xmlns:p14="http://schemas.microsoft.com/office/powerpoint/2010/main" val="2253321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successfully signing and paying for their application, users will be sent back to the "Lead Training Provider Dashboard" home page where their newly generated application number will be displayed along with the date the application for replacement was submitted. A subsequent email confirmation with receipt will be sent to the user's chosen “Contact Email” address from the “Applicant Information” screen. </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59</a:t>
            </a:fld>
            <a:endParaRPr lang="en-US" dirty="0"/>
          </a:p>
        </p:txBody>
      </p:sp>
    </p:spTree>
    <p:extLst>
      <p:ext uri="{BB962C8B-B14F-4D97-AF65-F5344CB8AC3E}">
        <p14:creationId xmlns:p14="http://schemas.microsoft.com/office/powerpoint/2010/main" val="374139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CDX Login screen will display</a:t>
            </a:r>
            <a:r>
              <a:rPr lang="en-US" baseline="0" dirty="0" smtClean="0"/>
              <a:t> </a:t>
            </a:r>
            <a:r>
              <a:rPr lang="en-US" dirty="0" smtClean="0"/>
              <a:t>after the user clicks</a:t>
            </a:r>
            <a:r>
              <a:rPr lang="en-US" baseline="0" dirty="0" smtClean="0"/>
              <a:t> “My Training Provider Dashboard.“ The user should enter their CDX login information here.</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6</a:t>
            </a:fld>
            <a:endParaRPr lang="en-US" dirty="0"/>
          </a:p>
        </p:txBody>
      </p:sp>
    </p:spTree>
    <p:extLst>
      <p:ext uri="{BB962C8B-B14F-4D97-AF65-F5344CB8AC3E}">
        <p14:creationId xmlns:p14="http://schemas.microsoft.com/office/powerpoint/2010/main" val="32886738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will now have access to their</a:t>
            </a:r>
            <a:r>
              <a:rPr lang="en-US" baseline="0" dirty="0" smtClean="0"/>
              <a:t> CDX Inbox directly from the "Lead Training Provider Dashboard."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60</a:t>
            </a:fld>
            <a:endParaRPr lang="en-US" dirty="0"/>
          </a:p>
        </p:txBody>
      </p:sp>
    </p:spTree>
    <p:extLst>
      <p:ext uri="{BB962C8B-B14F-4D97-AF65-F5344CB8AC3E}">
        <p14:creationId xmlns:p14="http://schemas.microsoft.com/office/powerpoint/2010/main" val="7202556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users will be able</a:t>
            </a:r>
            <a:r>
              <a:rPr lang="en-US" baseline="0" dirty="0" smtClean="0"/>
              <a:t> to view any of their inbox messages just as they had navigated to their inbox from the “MyCDX” home screen.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61</a:t>
            </a:fld>
            <a:endParaRPr lang="en-US" dirty="0"/>
          </a:p>
        </p:txBody>
      </p:sp>
    </p:spTree>
    <p:extLst>
      <p:ext uri="{BB962C8B-B14F-4D97-AF65-F5344CB8AC3E}">
        <p14:creationId xmlns:p14="http://schemas.microsoft.com/office/powerpoint/2010/main" val="16944301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Preparers must</a:t>
            </a:r>
            <a:r>
              <a:rPr lang="en-GB" baseline="0" dirty="0" smtClean="0"/>
              <a:t> be added by the Training Program Manager through the </a:t>
            </a:r>
            <a:r>
              <a:rPr lang="en-GB" baseline="0" dirty="0" smtClean="0"/>
              <a:t>“Manage </a:t>
            </a:r>
            <a:r>
              <a:rPr lang="en-GB" baseline="0" dirty="0" smtClean="0"/>
              <a:t>Preparers and </a:t>
            </a:r>
            <a:r>
              <a:rPr lang="en-GB" baseline="0" dirty="0" smtClean="0"/>
              <a:t>Submissions” </a:t>
            </a:r>
            <a:r>
              <a:rPr lang="en-GB" baseline="0" dirty="0" smtClean="0"/>
              <a:t>tile on the Training Provider dashboard.</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62</a:t>
            </a:fld>
            <a:endParaRPr lang="en-US" dirty="0"/>
          </a:p>
        </p:txBody>
      </p:sp>
    </p:spTree>
    <p:extLst>
      <p:ext uri="{BB962C8B-B14F-4D97-AF65-F5344CB8AC3E}">
        <p14:creationId xmlns:p14="http://schemas.microsoft.com/office/powerpoint/2010/main" val="6056637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Users</a:t>
            </a:r>
            <a:r>
              <a:rPr lang="en-GB" baseline="0" dirty="0" smtClean="0"/>
              <a:t> </a:t>
            </a:r>
            <a:r>
              <a:rPr lang="en-GB" baseline="0" dirty="0" smtClean="0"/>
              <a:t>will </a:t>
            </a:r>
            <a:r>
              <a:rPr lang="en-GB" baseline="0" dirty="0" smtClean="0"/>
              <a:t>have to c</a:t>
            </a:r>
            <a:r>
              <a:rPr lang="en-GB" dirty="0" smtClean="0"/>
              <a:t>lick “Add </a:t>
            </a:r>
            <a:r>
              <a:rPr lang="en-GB" dirty="0" smtClean="0"/>
              <a:t>Preparer” </a:t>
            </a:r>
            <a:r>
              <a:rPr lang="en-GB" dirty="0" smtClean="0"/>
              <a:t>in order to add </a:t>
            </a:r>
            <a:r>
              <a:rPr lang="en-GB" dirty="0" smtClean="0"/>
              <a:t>a preparer.</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63</a:t>
            </a:fld>
            <a:endParaRPr lang="en-US" dirty="0"/>
          </a:p>
        </p:txBody>
      </p:sp>
    </p:spTree>
    <p:extLst>
      <p:ext uri="{BB962C8B-B14F-4D97-AF65-F5344CB8AC3E}">
        <p14:creationId xmlns:p14="http://schemas.microsoft.com/office/powerpoint/2010/main" val="38537993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Enter</a:t>
            </a:r>
            <a:r>
              <a:rPr lang="en-GB" baseline="0" dirty="0" smtClean="0"/>
              <a:t> the preparer’s name in the fields on the </a:t>
            </a:r>
            <a:r>
              <a:rPr lang="en-GB" baseline="0" dirty="0" smtClean="0"/>
              <a:t>“Add </a:t>
            </a:r>
            <a:r>
              <a:rPr lang="en-GB" baseline="0" dirty="0" smtClean="0"/>
              <a:t>a </a:t>
            </a:r>
            <a:r>
              <a:rPr lang="en-GB" baseline="0" dirty="0" smtClean="0"/>
              <a:t>Preparer” page</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64</a:t>
            </a:fld>
            <a:endParaRPr lang="en-US" dirty="0"/>
          </a:p>
        </p:txBody>
      </p:sp>
    </p:spTree>
    <p:extLst>
      <p:ext uri="{BB962C8B-B14F-4D97-AF65-F5344CB8AC3E}">
        <p14:creationId xmlns:p14="http://schemas.microsoft.com/office/powerpoint/2010/main" val="12830151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 preparer is added their name will</a:t>
            </a:r>
            <a:r>
              <a:rPr lang="en-GB" baseline="0" dirty="0" smtClean="0"/>
              <a:t> show up in the Preparers table. After a preparer’s name is added to the Preparers table, the preparer is able to register for a CDX account through the Training Provider public site. </a:t>
            </a:r>
            <a:r>
              <a:rPr lang="en-GB" baseline="0" dirty="0" smtClean="0"/>
              <a:t> Please reference the Training Provider Preparer Role User Guide for step-by-step guidance to setup a Preparer's CDX account.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65</a:t>
            </a:fld>
            <a:endParaRPr lang="en-US" dirty="0"/>
          </a:p>
        </p:txBody>
      </p:sp>
    </p:spTree>
    <p:extLst>
      <p:ext uri="{BB962C8B-B14F-4D97-AF65-F5344CB8AC3E}">
        <p14:creationId xmlns:p14="http://schemas.microsoft.com/office/powerpoint/2010/main" val="3139328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Training Program Manager’s dashboard is also limited</a:t>
            </a:r>
            <a:r>
              <a:rPr lang="en-GB" baseline="0" dirty="0" smtClean="0"/>
              <a:t> when the preparer submits a people and facilities amendment, course accreditation application, certificate replacement request, or info only amendment. The manager will need to sign these pending submissions by accessing them through the </a:t>
            </a:r>
            <a:r>
              <a:rPr lang="en-GB" baseline="0" dirty="0" smtClean="0"/>
              <a:t>“Manage </a:t>
            </a:r>
            <a:r>
              <a:rPr lang="en-GB" baseline="0" dirty="0" smtClean="0"/>
              <a:t>Preparers and </a:t>
            </a:r>
            <a:r>
              <a:rPr lang="en-GB" baseline="0" dirty="0" smtClean="0"/>
              <a:t>Submissions” </a:t>
            </a:r>
            <a:r>
              <a:rPr lang="en-GB" baseline="0" dirty="0" smtClean="0"/>
              <a:t>tile.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66</a:t>
            </a:fld>
            <a:endParaRPr lang="en-US" dirty="0"/>
          </a:p>
        </p:txBody>
      </p:sp>
    </p:spTree>
    <p:extLst>
      <p:ext uri="{BB962C8B-B14F-4D97-AF65-F5344CB8AC3E}">
        <p14:creationId xmlns:p14="http://schemas.microsoft.com/office/powerpoint/2010/main" val="40058864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pending submissions are</a:t>
            </a:r>
            <a:r>
              <a:rPr lang="en-GB" baseline="0" dirty="0" smtClean="0"/>
              <a:t> listed in the </a:t>
            </a:r>
            <a:r>
              <a:rPr lang="en-GB" baseline="0" dirty="0" smtClean="0"/>
              <a:t>“Pending Submissions” </a:t>
            </a:r>
            <a:r>
              <a:rPr lang="en-GB" baseline="0" dirty="0" smtClean="0"/>
              <a:t>table on the </a:t>
            </a:r>
            <a:r>
              <a:rPr lang="en-GB" baseline="0" dirty="0" smtClean="0"/>
              <a:t>“Preparer </a:t>
            </a:r>
            <a:r>
              <a:rPr lang="en-GB" baseline="0" dirty="0" smtClean="0"/>
              <a:t>and Submission Management </a:t>
            </a:r>
            <a:r>
              <a:rPr lang="en-GB" baseline="0" dirty="0" smtClean="0"/>
              <a:t>Home” </a:t>
            </a:r>
            <a:r>
              <a:rPr lang="en-GB" baseline="0" dirty="0" smtClean="0"/>
              <a:t>page. The training program manager can click “Review” to review and sign a submission or “Delete” to delete a submission. Pending submissions on this table are not sent to EPA until reviewed and signed by the </a:t>
            </a:r>
            <a:r>
              <a:rPr lang="en-GB" baseline="0" dirty="0" smtClean="0"/>
              <a:t>training </a:t>
            </a:r>
            <a:r>
              <a:rPr lang="en-GB" baseline="0" dirty="0" smtClean="0"/>
              <a:t>program manager.</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67</a:t>
            </a:fld>
            <a:endParaRPr lang="en-US" dirty="0"/>
          </a:p>
        </p:txBody>
      </p:sp>
    </p:spTree>
    <p:extLst>
      <p:ext uri="{BB962C8B-B14F-4D97-AF65-F5344CB8AC3E}">
        <p14:creationId xmlns:p14="http://schemas.microsoft.com/office/powerpoint/2010/main" val="1830429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Clicking “Review” on a notification submission brings the program</a:t>
            </a:r>
            <a:r>
              <a:rPr lang="en-GB" baseline="0" dirty="0" smtClean="0"/>
              <a:t> manager to the </a:t>
            </a:r>
            <a:r>
              <a:rPr lang="en-GB" baseline="0" dirty="0" smtClean="0"/>
              <a:t>“Review </a:t>
            </a:r>
            <a:r>
              <a:rPr lang="en-GB" baseline="0" dirty="0" smtClean="0"/>
              <a:t>Pre-Training </a:t>
            </a:r>
            <a:r>
              <a:rPr lang="en-GB" baseline="0" dirty="0" smtClean="0"/>
              <a:t>Notification” </a:t>
            </a:r>
            <a:r>
              <a:rPr lang="en-GB" baseline="0" dirty="0" smtClean="0"/>
              <a:t>page. Here the manager can review information submitted by the preparer and sign notifications to submit to EPA.</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68</a:t>
            </a:fld>
            <a:endParaRPr lang="en-US" dirty="0"/>
          </a:p>
        </p:txBody>
      </p:sp>
    </p:spTree>
    <p:extLst>
      <p:ext uri="{BB962C8B-B14F-4D97-AF65-F5344CB8AC3E}">
        <p14:creationId xmlns:p14="http://schemas.microsoft.com/office/powerpoint/2010/main" val="42215075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smtClean="0"/>
              <a:t>Training</a:t>
            </a:r>
            <a:r>
              <a:rPr lang="en-GB" baseline="0" dirty="0" smtClean="0"/>
              <a:t> Program Manager </a:t>
            </a:r>
            <a:r>
              <a:rPr lang="en-GB" baseline="0" dirty="0" smtClean="0"/>
              <a:t>will see this message to confirm that the notification has been successfully submitted.</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69</a:t>
            </a:fld>
            <a:endParaRPr lang="en-US" dirty="0"/>
          </a:p>
        </p:txBody>
      </p:sp>
    </p:spTree>
    <p:extLst>
      <p:ext uri="{BB962C8B-B14F-4D97-AF65-F5344CB8AC3E}">
        <p14:creationId xmlns:p14="http://schemas.microsoft.com/office/powerpoint/2010/main" val="386878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cs typeface="Arial" pitchFamily="34" charset="0"/>
              </a:rPr>
              <a:t>If</a:t>
            </a:r>
            <a:r>
              <a:rPr lang="en-US" baseline="0" dirty="0" smtClean="0">
                <a:solidFill>
                  <a:schemeClr val="tx2"/>
                </a:solidFill>
                <a:cs typeface="Arial" pitchFamily="34" charset="0"/>
              </a:rPr>
              <a:t> a u</a:t>
            </a:r>
            <a:r>
              <a:rPr lang="en-US" dirty="0" smtClean="0">
                <a:solidFill>
                  <a:schemeClr val="tx2"/>
                </a:solidFill>
                <a:cs typeface="Arial" pitchFamily="34" charset="0"/>
              </a:rPr>
              <a:t>ser</a:t>
            </a:r>
            <a:r>
              <a:rPr lang="en-US" baseline="0" dirty="0" smtClean="0">
                <a:solidFill>
                  <a:schemeClr val="tx2"/>
                </a:solidFill>
                <a:cs typeface="Arial" pitchFamily="34" charset="0"/>
              </a:rPr>
              <a:t> has </a:t>
            </a:r>
            <a:r>
              <a:rPr lang="en-US" dirty="0" smtClean="0">
                <a:solidFill>
                  <a:schemeClr val="tx2"/>
                </a:solidFill>
                <a:cs typeface="Arial" pitchFamily="34" charset="0"/>
              </a:rPr>
              <a:t>multiple Organization Names or Accreditation Numbers associated with their CDX account</a:t>
            </a:r>
            <a:r>
              <a:rPr lang="en-US" baseline="0" dirty="0" smtClean="0">
                <a:solidFill>
                  <a:schemeClr val="tx2"/>
                </a:solidFill>
                <a:cs typeface="Arial" pitchFamily="34" charset="0"/>
              </a:rPr>
              <a:t>, they will be prompted</a:t>
            </a:r>
            <a:r>
              <a:rPr lang="en-US" dirty="0" smtClean="0">
                <a:solidFill>
                  <a:schemeClr val="tx2"/>
                </a:solidFill>
                <a:cs typeface="Arial" pitchFamily="34" charset="0"/>
              </a:rPr>
              <a:t> to select which account Training Provider they are working for before proceeding to the dashboard.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2"/>
              </a:solidFill>
              <a:cs typeface="Arial" pitchFamily="34" charset="0"/>
            </a:endParaRPr>
          </a:p>
        </p:txBody>
      </p:sp>
      <p:sp>
        <p:nvSpPr>
          <p:cNvPr id="4" name="Slide Number Placeholder 3"/>
          <p:cNvSpPr>
            <a:spLocks noGrp="1"/>
          </p:cNvSpPr>
          <p:nvPr>
            <p:ph type="sldNum" sz="quarter" idx="10"/>
          </p:nvPr>
        </p:nvSpPr>
        <p:spPr/>
        <p:txBody>
          <a:bodyPr/>
          <a:lstStyle/>
          <a:p>
            <a:fld id="{20B9C825-F38E-45BB-92C1-043DE61C9183}" type="slidenum">
              <a:rPr lang="en-US" smtClean="0"/>
              <a:pPr/>
              <a:t>7</a:t>
            </a:fld>
            <a:endParaRPr lang="en-US" dirty="0"/>
          </a:p>
        </p:txBody>
      </p:sp>
    </p:spTree>
    <p:extLst>
      <p:ext uri="{BB962C8B-B14F-4D97-AF65-F5344CB8AC3E}">
        <p14:creationId xmlns:p14="http://schemas.microsoft.com/office/powerpoint/2010/main" val="383518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Submissions</a:t>
            </a:r>
            <a:r>
              <a:rPr lang="en-GB" baseline="0" dirty="0" smtClean="0"/>
              <a:t> that require payment information will open to the </a:t>
            </a:r>
            <a:r>
              <a:rPr lang="en-GB" baseline="0" dirty="0" smtClean="0"/>
              <a:t>“Review </a:t>
            </a:r>
            <a:r>
              <a:rPr lang="en-GB" baseline="0" dirty="0" smtClean="0"/>
              <a:t>and </a:t>
            </a:r>
            <a:r>
              <a:rPr lang="en-GB" baseline="0" dirty="0" smtClean="0"/>
              <a:t>Payment” </a:t>
            </a:r>
            <a:r>
              <a:rPr lang="en-GB" baseline="0" dirty="0" smtClean="0"/>
              <a:t>page. Here the manager can review information submitted by the preparer, add payment information, sign, and submit to EPA. Preparers do not have the ability to add payment information on the preparer dashboard, so payment information must always be added by the Training Program Manager during review.</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70</a:t>
            </a:fld>
            <a:endParaRPr lang="en-US" dirty="0"/>
          </a:p>
        </p:txBody>
      </p:sp>
    </p:spTree>
    <p:extLst>
      <p:ext uri="{BB962C8B-B14F-4D97-AF65-F5344CB8AC3E}">
        <p14:creationId xmlns:p14="http://schemas.microsoft.com/office/powerpoint/2010/main" val="31192628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t>
            </a:r>
            <a:r>
              <a:rPr lang="en-GB" dirty="0" smtClean="0"/>
              <a:t>Training</a:t>
            </a:r>
            <a:r>
              <a:rPr lang="en-GB" baseline="0" dirty="0" smtClean="0"/>
              <a:t> Program Manager </a:t>
            </a:r>
            <a:r>
              <a:rPr lang="en-GB" baseline="0" dirty="0" smtClean="0"/>
              <a:t>will see this message to confirm that the application has been successfully submitted.</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71</a:t>
            </a:fld>
            <a:endParaRPr lang="en-US" dirty="0"/>
          </a:p>
        </p:txBody>
      </p:sp>
    </p:spTree>
    <p:extLst>
      <p:ext uri="{BB962C8B-B14F-4D97-AF65-F5344CB8AC3E}">
        <p14:creationId xmlns:p14="http://schemas.microsoft.com/office/powerpoint/2010/main" val="3464300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for any reason the Training Program Manager needs to disable a preparer’s dashboard, they can do this by clicking “Deactivate” next to the preparer’s name on the </a:t>
            </a:r>
            <a:r>
              <a:rPr lang="en-GB" baseline="0" dirty="0" smtClean="0"/>
              <a:t>“Preparer </a:t>
            </a:r>
            <a:r>
              <a:rPr lang="en-GB" baseline="0" dirty="0" smtClean="0"/>
              <a:t>and Submission Management </a:t>
            </a:r>
            <a:r>
              <a:rPr lang="en-GB" baseline="0" dirty="0" smtClean="0"/>
              <a:t>Home” </a:t>
            </a:r>
            <a:r>
              <a:rPr lang="en-GB" baseline="0" dirty="0" smtClean="0"/>
              <a:t>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72</a:t>
            </a:fld>
            <a:endParaRPr lang="en-US" dirty="0"/>
          </a:p>
        </p:txBody>
      </p:sp>
    </p:spTree>
    <p:extLst>
      <p:ext uri="{BB962C8B-B14F-4D97-AF65-F5344CB8AC3E}">
        <p14:creationId xmlns:p14="http://schemas.microsoft.com/office/powerpoint/2010/main" val="13385328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preparer whose dashboard has been deactivated will be redirected to the public site and see this message when they try to access their dashboard. A preparer’s dashboard may also be reactivated any time by clicking the “Reactivate” button next to their name on the </a:t>
            </a:r>
            <a:r>
              <a:rPr lang="en-GB" baseline="0" dirty="0" smtClean="0"/>
              <a:t>“Preparer </a:t>
            </a:r>
            <a:r>
              <a:rPr lang="en-GB" baseline="0" dirty="0" smtClean="0"/>
              <a:t>and Submission Management </a:t>
            </a:r>
            <a:r>
              <a:rPr lang="en-GB" baseline="0" dirty="0" smtClean="0"/>
              <a:t>Home” </a:t>
            </a:r>
            <a:r>
              <a:rPr lang="en-GB" baseline="0" dirty="0" smtClean="0"/>
              <a:t>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73</a:t>
            </a:fld>
            <a:endParaRPr lang="en-US" dirty="0"/>
          </a:p>
        </p:txBody>
      </p:sp>
    </p:spTree>
    <p:extLst>
      <p:ext uri="{BB962C8B-B14F-4D97-AF65-F5344CB8AC3E}">
        <p14:creationId xmlns:p14="http://schemas.microsoft.com/office/powerpoint/2010/main" val="17868041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user has no valid accreditations,</a:t>
            </a:r>
            <a:r>
              <a:rPr lang="en-US" baseline="0" dirty="0" smtClean="0"/>
              <a:t> they will only be allowed limited access to the dashboard. They will only have access to the Inbox, Notifications, Manage Preparers and Submissions, and Manage Course Accreditations tiles.</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74</a:t>
            </a:fld>
            <a:endParaRPr lang="en-US" dirty="0"/>
          </a:p>
        </p:txBody>
      </p:sp>
    </p:spTree>
    <p:extLst>
      <p:ext uri="{BB962C8B-B14F-4D97-AF65-F5344CB8AC3E}">
        <p14:creationId xmlns:p14="http://schemas.microsoft.com/office/powerpoint/2010/main" val="2617554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 user has no valid accreditations, they will only have the options to reaccredit expired courses or add new courses which will be charged the NEW accreditation fee.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75</a:t>
            </a:fld>
            <a:endParaRPr lang="en-US" dirty="0"/>
          </a:p>
        </p:txBody>
      </p:sp>
    </p:spTree>
    <p:extLst>
      <p:ext uri="{BB962C8B-B14F-4D97-AF65-F5344CB8AC3E}">
        <p14:creationId xmlns:p14="http://schemas.microsoft.com/office/powerpoint/2010/main" val="21615866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"To Do List" displays the 5 most urgent actions that the training program needs to complete with respect to post-training notification due dates and renewing accreditation expiration dates. The "To Do List" displays actions from one week prior to six months from the current date. Post-Training Notifications are due 10 business days after Training. Renovator, Refresher, E-Learning notifications are due on the 10</a:t>
            </a:r>
            <a:r>
              <a:rPr lang="en-US" baseline="30000" dirty="0" smtClean="0"/>
              <a:t>th</a:t>
            </a:r>
            <a:r>
              <a:rPr lang="en-US" baseline="0" dirty="0" smtClean="0"/>
              <a:t> of every month. Accreditation renewals are due the date of expiration. </a:t>
            </a:r>
          </a:p>
          <a:p>
            <a:endParaRPr lang="en-US" baseline="0" dirty="0" smtClean="0"/>
          </a:p>
          <a:p>
            <a:r>
              <a:rPr lang="en-US" baseline="0" dirty="0" smtClean="0"/>
              <a:t>To view actions beyond the range of the last week and six months from today, click "Expand To Do List."</a:t>
            </a:r>
          </a:p>
          <a:p>
            <a:r>
              <a:rPr lang="en-US" baseline="0" dirty="0" smtClean="0"/>
              <a:t>To view these actions in a calendar format, click "View Calendar" and apply the desired filters.</a:t>
            </a:r>
          </a:p>
        </p:txBody>
      </p:sp>
      <p:sp>
        <p:nvSpPr>
          <p:cNvPr id="4" name="Slide Number Placeholder 3"/>
          <p:cNvSpPr>
            <a:spLocks noGrp="1"/>
          </p:cNvSpPr>
          <p:nvPr>
            <p:ph type="sldNum" sz="quarter" idx="10"/>
          </p:nvPr>
        </p:nvSpPr>
        <p:spPr/>
        <p:txBody>
          <a:bodyPr/>
          <a:lstStyle/>
          <a:p>
            <a:fld id="{20B9C825-F38E-45BB-92C1-043DE61C9183}" type="slidenum">
              <a:rPr lang="en-US" smtClean="0"/>
              <a:pPr/>
              <a:t>76</a:t>
            </a:fld>
            <a:endParaRPr lang="en-US" dirty="0"/>
          </a:p>
        </p:txBody>
      </p:sp>
    </p:spTree>
    <p:extLst>
      <p:ext uri="{BB962C8B-B14F-4D97-AF65-F5344CB8AC3E}">
        <p14:creationId xmlns:p14="http://schemas.microsoft.com/office/powerpoint/2010/main" val="27804913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expanded "To Do List" displays the due</a:t>
            </a:r>
            <a:r>
              <a:rPr lang="en-US" baseline="0" dirty="0" smtClean="0"/>
              <a:t> dates of the post-training notifications and expiration dates of accreditations similar to the To Do List on the Dashboard.</a:t>
            </a:r>
          </a:p>
          <a:p>
            <a:endParaRPr lang="en-US" baseline="0" dirty="0" smtClean="0"/>
          </a:p>
          <a:p>
            <a:r>
              <a:rPr lang="en-US" baseline="0" dirty="0" smtClean="0"/>
              <a:t>The contents of this list may be expanded to include other information. With all filters turned on, the user will see:</a:t>
            </a:r>
          </a:p>
          <a:p>
            <a:pPr marL="171450" indent="-171450">
              <a:buFont typeface="Arial" panose="020B0604020202020204" pitchFamily="34" charset="0"/>
              <a:buChar char="•"/>
            </a:pPr>
            <a:r>
              <a:rPr lang="en-US" baseline="0" dirty="0" smtClean="0"/>
              <a:t>Accreditation Expirations</a:t>
            </a:r>
          </a:p>
          <a:p>
            <a:pPr marL="171450" indent="-171450">
              <a:buFont typeface="Arial" panose="020B0604020202020204" pitchFamily="34" charset="0"/>
              <a:buChar char="•"/>
            </a:pPr>
            <a:r>
              <a:rPr lang="en-US" baseline="0" dirty="0" smtClean="0"/>
              <a:t>Accreditation Application Submissions</a:t>
            </a:r>
          </a:p>
          <a:p>
            <a:pPr marL="171450" indent="-171450">
              <a:buFont typeface="Arial" panose="020B0604020202020204" pitchFamily="34" charset="0"/>
              <a:buChar char="•"/>
            </a:pPr>
            <a:r>
              <a:rPr lang="en-US" baseline="0" dirty="0" smtClean="0"/>
              <a:t>Pre-Training Notification Submissions</a:t>
            </a:r>
          </a:p>
          <a:p>
            <a:pPr marL="171450" indent="-171450">
              <a:buFont typeface="Arial" panose="020B0604020202020204" pitchFamily="34" charset="0"/>
              <a:buChar char="•"/>
            </a:pPr>
            <a:r>
              <a:rPr lang="en-US" baseline="0" dirty="0" smtClean="0"/>
              <a:t>Post-Training Notification Submission</a:t>
            </a:r>
          </a:p>
          <a:p>
            <a:pPr marL="171450" indent="-171450">
              <a:buFont typeface="Arial" panose="020B0604020202020204" pitchFamily="34" charset="0"/>
              <a:buChar char="•"/>
            </a:pPr>
            <a:r>
              <a:rPr lang="en-US" baseline="0" dirty="0" smtClean="0"/>
              <a:t>Notification Due Dates</a:t>
            </a:r>
          </a:p>
          <a:p>
            <a:pPr marL="171450" indent="-171450">
              <a:buFont typeface="Arial" panose="020B0604020202020204" pitchFamily="34" charset="0"/>
              <a:buChar char="•"/>
            </a:pPr>
            <a:r>
              <a:rPr lang="en-US" baseline="0" dirty="0" smtClean="0"/>
              <a:t>Scheduled Training Dates</a:t>
            </a:r>
          </a:p>
          <a:p>
            <a:pPr marL="171450" indent="-171450">
              <a:buFont typeface="Arial" panose="020B0604020202020204" pitchFamily="34" charset="0"/>
              <a:buChar char="•"/>
            </a:pPr>
            <a:r>
              <a:rPr lang="en-US" baseline="0" dirty="0" smtClean="0"/>
              <a:t>Cancelled Training Dates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77</a:t>
            </a:fld>
            <a:endParaRPr lang="en-US" dirty="0"/>
          </a:p>
        </p:txBody>
      </p:sp>
    </p:spTree>
    <p:extLst>
      <p:ext uri="{BB962C8B-B14F-4D97-AF65-F5344CB8AC3E}">
        <p14:creationId xmlns:p14="http://schemas.microsoft.com/office/powerpoint/2010/main" val="3571235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selecting a different radio button within "Views," t</a:t>
            </a:r>
            <a:r>
              <a:rPr lang="en-US" dirty="0" smtClean="0"/>
              <a:t>he calendar displays the same information</a:t>
            </a:r>
            <a:r>
              <a:rPr lang="en-US" baseline="0" dirty="0" smtClean="0"/>
              <a:t> on the "To Do List" in calendar format. Like the "To Do List“, the contents of the calendar can be expanded to include other information by applying the filters to the right of the calendar.</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78</a:t>
            </a:fld>
            <a:endParaRPr lang="en-US" dirty="0"/>
          </a:p>
        </p:txBody>
      </p:sp>
    </p:spTree>
    <p:extLst>
      <p:ext uri="{BB962C8B-B14F-4D97-AF65-F5344CB8AC3E}">
        <p14:creationId xmlns:p14="http://schemas.microsoft.com/office/powerpoint/2010/main" val="20038664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calendar can display "Views" by year, month, and day by selecting the appropriate radio button under "Views" to the right of the calendar.</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79</a:t>
            </a:fld>
            <a:endParaRPr lang="en-US" dirty="0"/>
          </a:p>
        </p:txBody>
      </p:sp>
    </p:spTree>
    <p:extLst>
      <p:ext uri="{BB962C8B-B14F-4D97-AF65-F5344CB8AC3E}">
        <p14:creationId xmlns:p14="http://schemas.microsoft.com/office/powerpoint/2010/main" val="33905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Users desiring</a:t>
            </a:r>
            <a:r>
              <a:rPr lang="en-US" baseline="0" dirty="0" smtClean="0"/>
              <a:t> to submit a training notification will click the "</a:t>
            </a:r>
            <a:r>
              <a:rPr lang="en-US" dirty="0" smtClean="0"/>
              <a:t>Training Notifications" tile. </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a:t>
            </a:fld>
            <a:endParaRPr lang="en-US" dirty="0"/>
          </a:p>
        </p:txBody>
      </p:sp>
    </p:spTree>
    <p:extLst>
      <p:ext uri="{BB962C8B-B14F-4D97-AF65-F5344CB8AC3E}">
        <p14:creationId xmlns:p14="http://schemas.microsoft.com/office/powerpoint/2010/main" val="39300624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user is able to submit a post-training notification</a:t>
            </a:r>
            <a:r>
              <a:rPr lang="en-US" baseline="0" dirty="0" smtClean="0"/>
              <a:t> by clicking the appropriate task on the "To Do List." Clicking "Submit Post-Training Notification" within the pop-up window will lead the user to the "Create New Post-Training Notification" page. The user can also update, cancel, or view their pre-training notification.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80</a:t>
            </a:fld>
            <a:endParaRPr lang="en-US" dirty="0"/>
          </a:p>
        </p:txBody>
      </p:sp>
    </p:spTree>
    <p:extLst>
      <p:ext uri="{BB962C8B-B14F-4D97-AF65-F5344CB8AC3E}">
        <p14:creationId xmlns:p14="http://schemas.microsoft.com/office/powerpoint/2010/main" val="3418240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user submits a post-training notification, the reminder will be removed from both the calendar and the To Do List. The user can see their notification that was submitted on the calendar and can view or update the notification.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81</a:t>
            </a:fld>
            <a:endParaRPr lang="en-US" dirty="0"/>
          </a:p>
        </p:txBody>
      </p:sp>
    </p:spTree>
    <p:extLst>
      <p:ext uri="{BB962C8B-B14F-4D97-AF65-F5344CB8AC3E}">
        <p14:creationId xmlns:p14="http://schemas.microsoft.com/office/powerpoint/2010/main" val="12062497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submits a cancellation notification, the reminder will be removed from both the calendar and the To Do List. The user can see their notification that was submitted on the calendar and can view the cancellation notification.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82</a:t>
            </a:fld>
            <a:endParaRPr lang="en-US" dirty="0"/>
          </a:p>
        </p:txBody>
      </p:sp>
    </p:spTree>
    <p:extLst>
      <p:ext uri="{BB962C8B-B14F-4D97-AF65-F5344CB8AC3E}">
        <p14:creationId xmlns:p14="http://schemas.microsoft.com/office/powerpoint/2010/main" val="40555679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user submits an update notification that changes the training date, the training and post-training notification reminder will be moved to the appropriate date on the calendar.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83</a:t>
            </a:fld>
            <a:endParaRPr lang="en-US" dirty="0"/>
          </a:p>
        </p:txBody>
      </p:sp>
    </p:spTree>
    <p:extLst>
      <p:ext uri="{BB962C8B-B14F-4D97-AF65-F5344CB8AC3E}">
        <p14:creationId xmlns:p14="http://schemas.microsoft.com/office/powerpoint/2010/main" val="530717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user is also able to submit an e-learning post-training notification</a:t>
            </a:r>
            <a:r>
              <a:rPr lang="en-US" baseline="0" dirty="0" smtClean="0"/>
              <a:t> by clicking the appropriate task on the "To Do List." Clicking "Submit Post-Training Notification" within the pop-up window will lead the user to the "Create New Post-Training Notification" page.</a:t>
            </a:r>
          </a:p>
          <a:p>
            <a:endParaRPr lang="en-US" baseline="0" dirty="0" smtClean="0"/>
          </a:p>
          <a:p>
            <a:r>
              <a:rPr lang="en-US" baseline="0" dirty="0" smtClean="0"/>
              <a:t>An e-learning post-training notification may also be submitted by clicking "New E-learning Post-Training Notification" under "Quick Actions."</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84</a:t>
            </a:fld>
            <a:endParaRPr lang="en-US" dirty="0"/>
          </a:p>
        </p:txBody>
      </p:sp>
    </p:spTree>
    <p:extLst>
      <p:ext uri="{BB962C8B-B14F-4D97-AF65-F5344CB8AC3E}">
        <p14:creationId xmlns:p14="http://schemas.microsoft.com/office/powerpoint/2010/main" val="37530494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accreditation that is nearing expiration will be listed as a task within the "To Do List” if there are not more urgent issues within the list. The “To Do List” tile only displays information from 6 months into the future. Clicking on the expiring accreditation will allow the user to start the process of renewing the expiring accreditation. Clicking the "Renew" button within the pop-up will lead the user to the "Manage Course Accreditations" page.</a:t>
            </a:r>
          </a:p>
        </p:txBody>
      </p:sp>
      <p:sp>
        <p:nvSpPr>
          <p:cNvPr id="4" name="Slide Number Placeholder 3"/>
          <p:cNvSpPr>
            <a:spLocks noGrp="1"/>
          </p:cNvSpPr>
          <p:nvPr>
            <p:ph type="sldNum" sz="quarter" idx="10"/>
          </p:nvPr>
        </p:nvSpPr>
        <p:spPr/>
        <p:txBody>
          <a:bodyPr/>
          <a:lstStyle/>
          <a:p>
            <a:fld id="{20B9C825-F38E-45BB-92C1-043DE61C9183}" type="slidenum">
              <a:rPr lang="en-US" smtClean="0"/>
              <a:pPr/>
              <a:t>85</a:t>
            </a:fld>
            <a:endParaRPr lang="en-US" dirty="0"/>
          </a:p>
        </p:txBody>
      </p:sp>
    </p:spTree>
    <p:extLst>
      <p:ext uri="{BB962C8B-B14F-4D97-AF65-F5344CB8AC3E}">
        <p14:creationId xmlns:p14="http://schemas.microsoft.com/office/powerpoint/2010/main" val="34936036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user submits</a:t>
            </a:r>
            <a:r>
              <a:rPr lang="en-US" baseline="0" dirty="0" smtClean="0"/>
              <a:t> their reaccreditation application, the expiration reminder will be removed from the calendar. A submission will be added to the calendar stating that the application is pending approval.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86</a:t>
            </a:fld>
            <a:endParaRPr lang="en-US" dirty="0"/>
          </a:p>
        </p:txBody>
      </p:sp>
    </p:spTree>
    <p:extLst>
      <p:ext uri="{BB962C8B-B14F-4D97-AF65-F5344CB8AC3E}">
        <p14:creationId xmlns:p14="http://schemas.microsoft.com/office/powerpoint/2010/main" val="34343193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application is approved, the</a:t>
            </a:r>
            <a:r>
              <a:rPr lang="en-US" baseline="0" dirty="0" smtClean="0"/>
              <a:t> calendar will show when the new accreditation is issued and when it will expire. </a:t>
            </a:r>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87</a:t>
            </a:fld>
            <a:endParaRPr lang="en-US" dirty="0"/>
          </a:p>
        </p:txBody>
      </p:sp>
    </p:spTree>
    <p:extLst>
      <p:ext uri="{BB962C8B-B14F-4D97-AF65-F5344CB8AC3E}">
        <p14:creationId xmlns:p14="http://schemas.microsoft.com/office/powerpoint/2010/main" val="30641386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a:t>
            </a:r>
            <a:r>
              <a:rPr lang="en-US" baseline="0" dirty="0" smtClean="0"/>
              <a:t> will still have the ability to perform all the same actions within the "To Do List" and "Calendar" by clicking into the respective tiles on the Training Provider Dashboard. There is no functionality that is required to be performed through the “To Do List.”  It is simply to enhance the user's experience. The “To Do List” and “Calendar” DO NOT substitute the user's own records. Each training provider is required to keep their own records. </a:t>
            </a:r>
          </a:p>
        </p:txBody>
      </p:sp>
      <p:sp>
        <p:nvSpPr>
          <p:cNvPr id="4" name="Slide Number Placeholder 3"/>
          <p:cNvSpPr>
            <a:spLocks noGrp="1"/>
          </p:cNvSpPr>
          <p:nvPr>
            <p:ph type="sldNum" sz="quarter" idx="10"/>
          </p:nvPr>
        </p:nvSpPr>
        <p:spPr/>
        <p:txBody>
          <a:bodyPr/>
          <a:lstStyle/>
          <a:p>
            <a:fld id="{20B9C825-F38E-45BB-92C1-043DE61C9183}" type="slidenum">
              <a:rPr lang="en-US" smtClean="0"/>
              <a:pPr/>
              <a:t>88</a:t>
            </a:fld>
            <a:endParaRPr lang="en-US" dirty="0"/>
          </a:p>
        </p:txBody>
      </p:sp>
    </p:spTree>
    <p:extLst>
      <p:ext uri="{BB962C8B-B14F-4D97-AF65-F5344CB8AC3E}">
        <p14:creationId xmlns:p14="http://schemas.microsoft.com/office/powerpoint/2010/main" val="40892344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"Application for Training Provider Accreditation" has moved to the Training Provider Public Site. On this page, users can create a new training program, request access to an existing training program, request access to a Training Program as a Preparer or log in to directly access their dashboard. Reaccreditations, Replacements, and Amendments are now handled from the Training Provider Dashboard.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https://cdx.epa.gov/XCDX/LeadTpCertification/Public</a:t>
            </a:r>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89</a:t>
            </a:fld>
            <a:endParaRPr lang="en-US" dirty="0"/>
          </a:p>
        </p:txBody>
      </p:sp>
    </p:spTree>
    <p:extLst>
      <p:ext uri="{BB962C8B-B14F-4D97-AF65-F5344CB8AC3E}">
        <p14:creationId xmlns:p14="http://schemas.microsoft.com/office/powerpoint/2010/main" val="372377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the user accesses the "Training Notifications Home" page, the functionality is the same as it was before the deployment of the new Training Provider Dashboard.  If user is new to Training Notification, please see the Lead User Guide on Training Provider Notification for more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9</a:t>
            </a:fld>
            <a:endParaRPr lang="en-US" dirty="0"/>
          </a:p>
        </p:txBody>
      </p:sp>
    </p:spTree>
    <p:extLst>
      <p:ext uri="{BB962C8B-B14F-4D97-AF65-F5344CB8AC3E}">
        <p14:creationId xmlns:p14="http://schemas.microsoft.com/office/powerpoint/2010/main" val="1695977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pic>
        <p:nvPicPr>
          <p:cNvPr id="48"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8"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18630" y="4185896"/>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49439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7908343" y="6499157"/>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07819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73069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
        <p:nvSpPr>
          <p:cNvPr id="13" name="Slide Number Placeholder 5"/>
          <p:cNvSpPr>
            <a:spLocks noGrp="1"/>
          </p:cNvSpPr>
          <p:nvPr>
            <p:ph type="sldNum" sz="quarter" idx="12"/>
          </p:nvPr>
        </p:nvSpPr>
        <p:spPr>
          <a:xfrm>
            <a:off x="7908343" y="6384206"/>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14684895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79083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spTree>
    <p:extLst>
      <p:ext uri="{BB962C8B-B14F-4D97-AF65-F5344CB8AC3E}">
        <p14:creationId xmlns:p14="http://schemas.microsoft.com/office/powerpoint/2010/main" val="34000540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6" name="Slide Number Placeholder 5"/>
          <p:cNvSpPr>
            <a:spLocks noGrp="1"/>
          </p:cNvSpPr>
          <p:nvPr>
            <p:ph type="sldNum" sz="quarter" idx="12"/>
          </p:nvPr>
        </p:nvSpPr>
        <p:spPr>
          <a:xfrm>
            <a:off x="7908343" y="6387842"/>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44976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7921043" y="6384975"/>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25096970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pic>
        <p:nvPicPr>
          <p:cNvPr id="38"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8024048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7"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0501498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
        <p:nvSpPr>
          <p:cNvPr id="6" name="Slide Number Placeholder 5"/>
          <p:cNvSpPr>
            <a:spLocks noGrp="1"/>
          </p:cNvSpPr>
          <p:nvPr>
            <p:ph type="sldNum" sz="quarter" idx="12"/>
          </p:nvPr>
        </p:nvSpPr>
        <p:spPr>
          <a:xfrm>
            <a:off x="8111304" y="62874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19487840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200"/>
            </a:lvl1pPr>
          </a:lstStyle>
          <a:p>
            <a:r>
              <a:rPr lang="en-US" dirty="0" err="1"/>
              <a:t>Cliquez</a:t>
            </a:r>
            <a:r>
              <a:rPr lang="en-US" dirty="0"/>
              <a:t> pour modifier le style du </a:t>
            </a:r>
            <a:r>
              <a:rPr lang="en-US" dirty="0" err="1"/>
              <a:t>titre</a:t>
            </a:r>
            <a:endParaRPr lang="fr-FR" dirty="0"/>
          </a:p>
        </p:txBody>
      </p:sp>
      <p:sp>
        <p:nvSpPr>
          <p:cNvPr id="3" name="Espace réservé du contenu 2"/>
          <p:cNvSpPr>
            <a:spLocks noGrp="1"/>
          </p:cNvSpPr>
          <p:nvPr>
            <p:ph idx="1"/>
          </p:nvPr>
        </p:nvSpPr>
        <p:spPr>
          <a:xfrm>
            <a:off x="342900" y="1485900"/>
            <a:ext cx="8458200" cy="4800600"/>
          </a:xfrm>
          <a:prstGeom prst="rect">
            <a:avLst/>
          </a:prstGeom>
        </p:spPr>
        <p:txBody>
          <a:bodyPr/>
          <a:lstStyle>
            <a:lvl1pPr>
              <a:defRPr sz="2800"/>
            </a:lvl1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Rectangle 16"/>
          <p:cNvSpPr>
            <a:spLocks noGrp="1" noChangeArrowheads="1"/>
          </p:cNvSpPr>
          <p:nvPr>
            <p:ph type="sldNum" sz="quarter" idx="10"/>
          </p:nvPr>
        </p:nvSpPr>
        <p:spPr>
          <a:xfrm>
            <a:off x="6553200" y="6400800"/>
            <a:ext cx="2247900" cy="114300"/>
          </a:xfrm>
          <a:prstGeom prst="rect">
            <a:avLst/>
          </a:prstGeom>
          <a:ln/>
        </p:spPr>
        <p:txBody>
          <a:bodyPr/>
          <a:lstStyle>
            <a:lvl1pPr algn="r">
              <a:defRPr sz="1000"/>
            </a:lvl1pPr>
          </a:lstStyle>
          <a:p>
            <a:pPr>
              <a:defRPr/>
            </a:pPr>
            <a:fld id="{8821A924-6273-4457-A74C-048ED2223A97}" type="slidenum">
              <a:rPr lang="en-US" smtClean="0"/>
              <a:pPr>
                <a:defRPr/>
              </a:pPr>
              <a:t>‹#›</a:t>
            </a:fld>
            <a:endParaRPr lang="en-US" dirty="0"/>
          </a:p>
        </p:txBody>
      </p:sp>
      <p:pic>
        <p:nvPicPr>
          <p:cNvPr id="5"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9336539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6952475"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40031286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6553200" y="6400800"/>
            <a:ext cx="2247900" cy="114300"/>
          </a:xfrm>
          <a:prstGeom prst="rect">
            <a:avLst/>
          </a:prstGeom>
        </p:spPr>
        <p:txBody>
          <a:bodyPr/>
          <a:lstStyle>
            <a:lvl1pPr>
              <a:defRPr/>
            </a:lvl1pPr>
          </a:lstStyle>
          <a:p>
            <a:fld id="{3FA32339-AAD9-41B6-95C1-5E9E9EA684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54289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22" descr="cover-Beet.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10" name="Picture 6" descr="cover_bg_beet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11"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pic>
        <p:nvPicPr>
          <p:cNvPr id="12" name="Picture 8" descr="cover_bg_beet_part1.jpg &lt;IGNORE&gt;"/>
          <p:cNvPicPr>
            <a:picLocks noChangeAspect="1"/>
          </p:cNvPicPr>
          <p:nvPr userDrawn="1"/>
        </p:nvPicPr>
        <p:blipFill>
          <a:blip r:embed="rId4" cstate="print"/>
          <a:stretch>
            <a:fillRect/>
          </a:stretch>
        </p:blipFill>
        <p:spPr>
          <a:xfrm>
            <a:off x="19" y="3906044"/>
            <a:ext cx="9143961" cy="178592"/>
          </a:xfrm>
          <a:prstGeom prst="rect">
            <a:avLst/>
          </a:prstGeom>
        </p:spPr>
      </p:pic>
      <p:pic>
        <p:nvPicPr>
          <p:cNvPr id="13" name="Picture 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179891" y="4459382"/>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7021761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164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5"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8173262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4"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3759694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173425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7944051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22954613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5"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6" name="Picture 5" descr="&lt;IGNORE&gt;&#10;"/>
          <p:cNvPicPr>
            <a:picLocks noChangeAspect="1"/>
          </p:cNvPicPr>
          <p:nvPr userDrawn="1"/>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2936951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8"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9" name="Picture 7" descr="bg_connectors.png &lt;IGNORE&gt;"/>
          <p:cNvPicPr>
            <a:picLocks noChangeAspect="1"/>
          </p:cNvPicPr>
          <p:nvPr userDrawn="1"/>
        </p:nvPicPr>
        <p:blipFill>
          <a:blip r:embed="rId5"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8587368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7058492" y="6575264"/>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97148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40427660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6343888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pic>
        <p:nvPicPr>
          <p:cNvPr id="6" name="Image 13" descr="footer-Beet.jpg"/>
          <p:cNvPicPr>
            <a:picLocks noChangeAspect="1"/>
          </p:cNvPicPr>
          <p:nvPr userDrawn="1"/>
        </p:nvPicPr>
        <p:blipFill>
          <a:blip r:embed="rId2" cstate="print"/>
          <a:stretch>
            <a:fillRect/>
          </a:stretch>
        </p:blipFill>
        <p:spPr>
          <a:xfrm>
            <a:off x="1587" y="5488781"/>
            <a:ext cx="9144000" cy="1328737"/>
          </a:xfrm>
          <a:prstGeom prst="rect">
            <a:avLst/>
          </a:prstGeom>
        </p:spPr>
      </p:pic>
    </p:spTree>
    <p:extLst>
      <p:ext uri="{BB962C8B-B14F-4D97-AF65-F5344CB8AC3E}">
        <p14:creationId xmlns:p14="http://schemas.microsoft.com/office/powerpoint/2010/main" val="25980701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smtClean="0"/>
              <a:t>Text</a:t>
            </a:r>
            <a:endParaRPr lang="en-US" dirty="0"/>
          </a:p>
        </p:txBody>
      </p:sp>
      <p:pic>
        <p:nvPicPr>
          <p:cNvPr id="6"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1067578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pic>
        <p:nvPicPr>
          <p:cNvPr id="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331348141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6"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245616892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pic>
        <p:nvPicPr>
          <p:cNvPr id="3"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693977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 name="Picture 40" descr="&lt;IGNORE&gt;&#10;"/>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93764339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3" name="Image 8" descr="footer-Beet.jpg"/>
          <p:cNvPicPr>
            <a:picLocks noChangeAspect="1"/>
          </p:cNvPicPr>
          <p:nvPr userDrawn="1"/>
        </p:nvPicPr>
        <p:blipFill>
          <a:blip r:embed="rId2" cstate="print"/>
          <a:stretch>
            <a:fillRect/>
          </a:stretch>
        </p:blipFill>
        <p:spPr>
          <a:xfrm>
            <a:off x="0" y="5516011"/>
            <a:ext cx="9144000" cy="1328737"/>
          </a:xfrm>
          <a:prstGeom prst="rect">
            <a:avLst/>
          </a:prstGeom>
        </p:spPr>
      </p:pic>
    </p:spTree>
    <p:extLst>
      <p:ext uri="{BB962C8B-B14F-4D97-AF65-F5344CB8AC3E}">
        <p14:creationId xmlns:p14="http://schemas.microsoft.com/office/powerpoint/2010/main" val="24783781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200"/>
            </a:lvl1pPr>
          </a:lstStyle>
          <a:p>
            <a:r>
              <a:rPr lang="en-US" dirty="0" err="1"/>
              <a:t>Cliquez</a:t>
            </a:r>
            <a:r>
              <a:rPr lang="en-US" dirty="0"/>
              <a:t> pour modifier le style du </a:t>
            </a:r>
            <a:r>
              <a:rPr lang="en-US" dirty="0" err="1"/>
              <a:t>titre</a:t>
            </a:r>
            <a:endParaRPr lang="fr-FR" dirty="0"/>
          </a:p>
        </p:txBody>
      </p:sp>
      <p:sp>
        <p:nvSpPr>
          <p:cNvPr id="3" name="Espace réservé du contenu 2"/>
          <p:cNvSpPr>
            <a:spLocks noGrp="1"/>
          </p:cNvSpPr>
          <p:nvPr>
            <p:ph idx="1"/>
          </p:nvPr>
        </p:nvSpPr>
        <p:spPr>
          <a:xfrm>
            <a:off x="342900" y="1485900"/>
            <a:ext cx="8458200" cy="4800600"/>
          </a:xfrm>
          <a:prstGeom prst="rect">
            <a:avLst/>
          </a:prstGeom>
        </p:spPr>
        <p:txBody>
          <a:bodyPr/>
          <a:lstStyle>
            <a:lvl1pPr>
              <a:defRPr sz="2800"/>
            </a:lvl1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Rectangle 16"/>
          <p:cNvSpPr>
            <a:spLocks noGrp="1" noChangeArrowheads="1"/>
          </p:cNvSpPr>
          <p:nvPr>
            <p:ph type="sldNum" sz="quarter" idx="10"/>
          </p:nvPr>
        </p:nvSpPr>
        <p:spPr>
          <a:xfrm>
            <a:off x="6553200" y="6400800"/>
            <a:ext cx="2247900" cy="114300"/>
          </a:xfrm>
          <a:prstGeom prst="rect">
            <a:avLst/>
          </a:prstGeom>
          <a:ln/>
        </p:spPr>
        <p:txBody>
          <a:bodyPr/>
          <a:lstStyle>
            <a:lvl1pPr algn="r">
              <a:defRPr sz="1000"/>
            </a:lvl1pPr>
          </a:lstStyle>
          <a:p>
            <a:pPr>
              <a:defRPr/>
            </a:pPr>
            <a:fld id="{8821A924-6273-4457-A74C-048ED2223A97}" type="slidenum">
              <a:rPr lang="en-US" smtClean="0"/>
              <a:pPr>
                <a:defRPr/>
              </a:pPr>
              <a:t>‹#›</a:t>
            </a:fld>
            <a:endParaRPr lang="en-US" dirty="0"/>
          </a:p>
        </p:txBody>
      </p:sp>
      <p:pic>
        <p:nvPicPr>
          <p:cNvPr id="5"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Tree>
    <p:extLst>
      <p:ext uri="{BB962C8B-B14F-4D97-AF65-F5344CB8AC3E}">
        <p14:creationId xmlns:p14="http://schemas.microsoft.com/office/powerpoint/2010/main" val="11670382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36385226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7031988" y="653116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3021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7045240"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02524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7018736" y="6537953"/>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5264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41" name="Picture 40" descr="&lt;IGNORE&gt;&#10;"/>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4262082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userDrawn="1"/>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pic>
        <p:nvPicPr>
          <p:cNvPr id="42" name="Picture 7" descr="bg_connectors.png &lt;IGNORE&gt;"/>
          <p:cNvPicPr>
            <a:picLocks noChangeAspect="1"/>
          </p:cNvPicPr>
          <p:nvPr userDrawn="1"/>
        </p:nvPicPr>
        <p:blipFill>
          <a:blip r:embed="rId4" cstate="print"/>
          <a:stretch>
            <a:fillRect/>
          </a:stretch>
        </p:blipFill>
        <p:spPr>
          <a:xfrm>
            <a:off x="0" y="0"/>
            <a:ext cx="9144000" cy="6858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1163377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1058388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45466819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hyperlink" Target="https://cdx.epa.gov/XCDX/LeadTpCertification/Public"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0.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8.xml"/><Relationship Id="rId1" Type="http://schemas.openxmlformats.org/officeDocument/2006/relationships/slideLayout" Target="../slideLayouts/slideLayout22.xml"/><Relationship Id="rId4" Type="http://schemas.openxmlformats.org/officeDocument/2006/relationships/image" Target="../media/image71.png"/></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22.xml"/><Relationship Id="rId4" Type="http://schemas.openxmlformats.org/officeDocument/2006/relationships/image" Target="../media/image74.png"/></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2.xml"/><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3.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6.xml"/><Relationship Id="rId1" Type="http://schemas.openxmlformats.org/officeDocument/2006/relationships/slideLayout" Target="../slideLayouts/slideLayout22.xml"/><Relationship Id="rId4" Type="http://schemas.openxmlformats.org/officeDocument/2006/relationships/image" Target="../media/image80.png"/></Relationships>
</file>

<file path=ppt/slides/_rels/slide7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82.png"/></Relationships>
</file>

<file path=ppt/slides/_rels/slide7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8.xml"/><Relationship Id="rId1" Type="http://schemas.openxmlformats.org/officeDocument/2006/relationships/slideLayout" Target="../slideLayouts/slideLayout22.xml"/><Relationship Id="rId4" Type="http://schemas.openxmlformats.org/officeDocument/2006/relationships/image" Target="../media/image84.png"/></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9.xml"/><Relationship Id="rId1" Type="http://schemas.openxmlformats.org/officeDocument/2006/relationships/slideLayout" Target="../slideLayouts/slideLayout22.xml"/><Relationship Id="rId4" Type="http://schemas.openxmlformats.org/officeDocument/2006/relationships/image" Target="../media/image86.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0.xml"/><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81.xml"/><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82.xml"/><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4.xml"/><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5.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6.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87.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8.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9.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p:txBody>
          <a:bodyPr/>
          <a:lstStyle/>
          <a:p>
            <a:r>
              <a:rPr lang="en-US" dirty="0" smtClean="0"/>
              <a:t>Lead User Guide:</a:t>
            </a:r>
            <a:br>
              <a:rPr lang="en-US" dirty="0" smtClean="0"/>
            </a:br>
            <a:r>
              <a:rPr lang="en-US" dirty="0" smtClean="0"/>
              <a:t>Training Provider Dashboard</a:t>
            </a:r>
            <a:endParaRPr lang="en-US" altLang="en-US" dirty="0"/>
          </a:p>
        </p:txBody>
      </p:sp>
      <p:sp>
        <p:nvSpPr>
          <p:cNvPr id="28674" name="Rectangle 6"/>
          <p:cNvSpPr>
            <a:spLocks noGrp="1" noChangeArrowheads="1"/>
          </p:cNvSpPr>
          <p:nvPr>
            <p:ph type="subTitle" idx="1"/>
          </p:nvPr>
        </p:nvSpPr>
        <p:spPr/>
        <p:txBody>
          <a:bodyPr/>
          <a:lstStyle/>
          <a:p>
            <a:r>
              <a:rPr lang="en-US" dirty="0"/>
              <a:t>U</a:t>
            </a:r>
            <a:r>
              <a:rPr lang="en-US" dirty="0" smtClean="0"/>
              <a:t>pdated 01/04/2019</a:t>
            </a:r>
          </a:p>
          <a:p>
            <a:endParaRPr lang="en-US" dirty="0"/>
          </a:p>
        </p:txBody>
      </p:sp>
    </p:spTree>
    <p:extLst>
      <p:ext uri="{BB962C8B-B14F-4D97-AF65-F5344CB8AC3E}">
        <p14:creationId xmlns:p14="http://schemas.microsoft.com/office/powerpoint/2010/main" val="3568663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10</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396" y="987980"/>
            <a:ext cx="6915208" cy="4882040"/>
          </a:xfrm>
          <a:prstGeom prst="rect">
            <a:avLst/>
          </a:prstGeom>
        </p:spPr>
      </p:pic>
      <p:pic>
        <p:nvPicPr>
          <p:cNvPr id="5" name="Picture 4"/>
          <p:cNvPicPr>
            <a:picLocks noChangeAspect="1"/>
          </p:cNvPicPr>
          <p:nvPr/>
        </p:nvPicPr>
        <p:blipFill>
          <a:blip r:embed="rId4"/>
          <a:stretch>
            <a:fillRect/>
          </a:stretch>
        </p:blipFill>
        <p:spPr>
          <a:xfrm>
            <a:off x="3460956" y="3322311"/>
            <a:ext cx="2271250" cy="1200528"/>
          </a:xfrm>
          <a:prstGeom prst="rect">
            <a:avLst/>
          </a:prstGeom>
        </p:spPr>
      </p:pic>
    </p:spTree>
    <p:extLst>
      <p:ext uri="{BB962C8B-B14F-4D97-AF65-F5344CB8AC3E}">
        <p14:creationId xmlns:p14="http://schemas.microsoft.com/office/powerpoint/2010/main" val="3911791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735" y="955040"/>
            <a:ext cx="6568530" cy="5760720"/>
          </a:xfrm>
          <a:prstGeom prst="rect">
            <a:avLst/>
          </a:prstGeom>
        </p:spPr>
      </p:pic>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11</a:t>
            </a:fld>
            <a:endParaRPr lang="en-US" altLang="en-US" dirty="0"/>
          </a:p>
        </p:txBody>
      </p:sp>
    </p:spTree>
    <p:extLst>
      <p:ext uri="{BB962C8B-B14F-4D97-AF65-F5344CB8AC3E}">
        <p14:creationId xmlns:p14="http://schemas.microsoft.com/office/powerpoint/2010/main" val="2707625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12</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27966"/>
            <a:ext cx="8686800" cy="5205269"/>
          </a:xfrm>
          <a:prstGeom prst="rect">
            <a:avLst/>
          </a:prstGeom>
        </p:spPr>
      </p:pic>
    </p:spTree>
    <p:extLst>
      <p:ext uri="{BB962C8B-B14F-4D97-AF65-F5344CB8AC3E}">
        <p14:creationId xmlns:p14="http://schemas.microsoft.com/office/powerpoint/2010/main" val="400561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13</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127631"/>
            <a:ext cx="8686800" cy="2602738"/>
          </a:xfrm>
          <a:prstGeom prst="rect">
            <a:avLst/>
          </a:prstGeom>
        </p:spPr>
      </p:pic>
    </p:spTree>
    <p:extLst>
      <p:ext uri="{BB962C8B-B14F-4D97-AF65-F5344CB8AC3E}">
        <p14:creationId xmlns:p14="http://schemas.microsoft.com/office/powerpoint/2010/main" val="299588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21" y="944880"/>
            <a:ext cx="6493559" cy="5760720"/>
          </a:xfrm>
          <a:prstGeom prst="rect">
            <a:avLst/>
          </a:prstGeom>
        </p:spPr>
      </p:pic>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14</a:t>
            </a:fld>
            <a:endParaRPr lang="en-US" altLang="en-US" dirty="0"/>
          </a:p>
        </p:txBody>
      </p:sp>
    </p:spTree>
    <p:extLst>
      <p:ext uri="{BB962C8B-B14F-4D97-AF65-F5344CB8AC3E}">
        <p14:creationId xmlns:p14="http://schemas.microsoft.com/office/powerpoint/2010/main" val="72036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15</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46" y="917993"/>
            <a:ext cx="7491109" cy="5022015"/>
          </a:xfrm>
          <a:prstGeom prst="rect">
            <a:avLst/>
          </a:prstGeom>
        </p:spPr>
      </p:pic>
    </p:spTree>
    <p:extLst>
      <p:ext uri="{BB962C8B-B14F-4D97-AF65-F5344CB8AC3E}">
        <p14:creationId xmlns:p14="http://schemas.microsoft.com/office/powerpoint/2010/main" val="199525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74" y="1101883"/>
            <a:ext cx="7765453" cy="5502117"/>
          </a:xfrm>
          <a:prstGeom prst="rect">
            <a:avLst/>
          </a:prstGeom>
        </p:spPr>
      </p:pic>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16</a:t>
            </a:fld>
            <a:endParaRPr lang="en-US" altLang="en-US" dirty="0"/>
          </a:p>
        </p:txBody>
      </p:sp>
    </p:spTree>
    <p:extLst>
      <p:ext uri="{BB962C8B-B14F-4D97-AF65-F5344CB8AC3E}">
        <p14:creationId xmlns:p14="http://schemas.microsoft.com/office/powerpoint/2010/main" val="199184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17</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54" y="2091574"/>
            <a:ext cx="8001693" cy="2674852"/>
          </a:xfrm>
          <a:prstGeom prst="rect">
            <a:avLst/>
          </a:prstGeom>
        </p:spPr>
      </p:pic>
    </p:spTree>
    <p:extLst>
      <p:ext uri="{BB962C8B-B14F-4D97-AF65-F5344CB8AC3E}">
        <p14:creationId xmlns:p14="http://schemas.microsoft.com/office/powerpoint/2010/main" val="3183142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18</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64" y="1001820"/>
            <a:ext cx="7994073" cy="4854361"/>
          </a:xfrm>
          <a:prstGeom prst="rect">
            <a:avLst/>
          </a:prstGeom>
        </p:spPr>
      </p:pic>
    </p:spTree>
    <p:extLst>
      <p:ext uri="{BB962C8B-B14F-4D97-AF65-F5344CB8AC3E}">
        <p14:creationId xmlns:p14="http://schemas.microsoft.com/office/powerpoint/2010/main" val="66075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19</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74" y="1923920"/>
            <a:ext cx="7765453" cy="3010161"/>
          </a:xfrm>
          <a:prstGeom prst="rect">
            <a:avLst/>
          </a:prstGeom>
        </p:spPr>
      </p:pic>
    </p:spTree>
    <p:extLst>
      <p:ext uri="{BB962C8B-B14F-4D97-AF65-F5344CB8AC3E}">
        <p14:creationId xmlns:p14="http://schemas.microsoft.com/office/powerpoint/2010/main" val="7366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Lead Training Provider Dashboard</a:t>
            </a:r>
            <a:endParaRPr lang="en-US" sz="3000"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716667" y="1263650"/>
            <a:ext cx="5715429" cy="4889500"/>
          </a:xfrm>
        </p:spPr>
      </p:pic>
      <p:sp>
        <p:nvSpPr>
          <p:cNvPr id="3" name="Slide Number Placeholder 2"/>
          <p:cNvSpPr>
            <a:spLocks noGrp="1"/>
          </p:cNvSpPr>
          <p:nvPr>
            <p:ph type="sldNum" sz="quarter" idx="12"/>
          </p:nvPr>
        </p:nvSpPr>
        <p:spPr/>
        <p:txBody>
          <a:bodyPr/>
          <a:lstStyle/>
          <a:p>
            <a:fld id="{3FA32339-AAD9-41B6-95C1-5E9E9EA68421}" type="slidenum">
              <a:rPr lang="en-US" altLang="en-US" smtClean="0"/>
              <a:pPr/>
              <a:t>2</a:t>
            </a:fld>
            <a:endParaRPr lang="en-US" altLang="en-US" dirty="0"/>
          </a:p>
        </p:txBody>
      </p:sp>
    </p:spTree>
    <p:extLst>
      <p:ext uri="{BB962C8B-B14F-4D97-AF65-F5344CB8AC3E}">
        <p14:creationId xmlns:p14="http://schemas.microsoft.com/office/powerpoint/2010/main" val="3658946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20</a:t>
            </a:fld>
            <a:endParaRPr lang="en-US" alt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53" y="2110626"/>
            <a:ext cx="8001693" cy="2636748"/>
          </a:xfrm>
          <a:prstGeom prst="rect">
            <a:avLst/>
          </a:prstGeom>
        </p:spPr>
      </p:pic>
    </p:spTree>
    <p:extLst>
      <p:ext uri="{BB962C8B-B14F-4D97-AF65-F5344CB8AC3E}">
        <p14:creationId xmlns:p14="http://schemas.microsoft.com/office/powerpoint/2010/main" val="246125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21</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53" y="3067018"/>
            <a:ext cx="8001693" cy="723963"/>
          </a:xfrm>
          <a:prstGeom prst="rect">
            <a:avLst/>
          </a:prstGeom>
        </p:spPr>
      </p:pic>
    </p:spTree>
    <p:extLst>
      <p:ext uri="{BB962C8B-B14F-4D97-AF65-F5344CB8AC3E}">
        <p14:creationId xmlns:p14="http://schemas.microsoft.com/office/powerpoint/2010/main" val="390436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22</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104421"/>
            <a:ext cx="8961120" cy="2649158"/>
          </a:xfrm>
          <a:prstGeom prst="rect">
            <a:avLst/>
          </a:prstGeom>
        </p:spPr>
      </p:pic>
    </p:spTree>
    <p:extLst>
      <p:ext uri="{BB962C8B-B14F-4D97-AF65-F5344CB8AC3E}">
        <p14:creationId xmlns:p14="http://schemas.microsoft.com/office/powerpoint/2010/main" val="2180002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953" y="924560"/>
            <a:ext cx="6114094" cy="5943600"/>
          </a:xfrm>
          <a:prstGeom prst="rect">
            <a:avLst/>
          </a:prstGeom>
        </p:spPr>
      </p:pic>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23</a:t>
            </a:fld>
            <a:endParaRPr lang="en-US" altLang="en-US" dirty="0"/>
          </a:p>
        </p:txBody>
      </p:sp>
    </p:spTree>
    <p:extLst>
      <p:ext uri="{BB962C8B-B14F-4D97-AF65-F5344CB8AC3E}">
        <p14:creationId xmlns:p14="http://schemas.microsoft.com/office/powerpoint/2010/main" val="1749777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953" y="924560"/>
            <a:ext cx="6114094" cy="5943600"/>
          </a:xfrm>
          <a:prstGeom prst="rect">
            <a:avLst/>
          </a:prstGeom>
        </p:spPr>
      </p:pic>
      <p:sp>
        <p:nvSpPr>
          <p:cNvPr id="2" name="Title 1"/>
          <p:cNvSpPr>
            <a:spLocks noGrp="1"/>
          </p:cNvSpPr>
          <p:nvPr>
            <p:ph type="title"/>
          </p:nvPr>
        </p:nvSpPr>
        <p:spPr/>
        <p:txBody>
          <a:bodyPr/>
          <a:lstStyle/>
          <a:p>
            <a:r>
              <a:rPr lang="en-US" dirty="0" smtClean="0"/>
              <a:t>Manage People and Facilities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24</a:t>
            </a:fld>
            <a:endParaRPr lang="en-US" altLang="en-US" dirty="0"/>
          </a:p>
        </p:txBody>
      </p:sp>
    </p:spTree>
    <p:extLst>
      <p:ext uri="{BB962C8B-B14F-4D97-AF65-F5344CB8AC3E}">
        <p14:creationId xmlns:p14="http://schemas.microsoft.com/office/powerpoint/2010/main" val="3022265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6405" cy="920750"/>
          </a:xfrm>
        </p:spPr>
        <p:txBody>
          <a:bodyPr>
            <a:normAutofit/>
          </a:bodyPr>
          <a:lstStyle/>
          <a:p>
            <a:r>
              <a:rPr lang="en-US" sz="2400" dirty="0" smtClean="0"/>
              <a:t>Manage People and Facilities – Review Page</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25</a:t>
            </a:fld>
            <a:endParaRPr lang="en-US" altLang="en-US"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6389" b="45037"/>
          <a:stretch/>
        </p:blipFill>
        <p:spPr>
          <a:xfrm>
            <a:off x="1186286" y="945978"/>
            <a:ext cx="2743200" cy="567942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389" t="55111"/>
          <a:stretch/>
        </p:blipFill>
        <p:spPr>
          <a:xfrm>
            <a:off x="4707943" y="1093274"/>
            <a:ext cx="3200400" cy="5411532"/>
          </a:xfrm>
          <a:prstGeom prst="rect">
            <a:avLst/>
          </a:prstGeom>
        </p:spPr>
      </p:pic>
    </p:spTree>
    <p:extLst>
      <p:ext uri="{BB962C8B-B14F-4D97-AF65-F5344CB8AC3E}">
        <p14:creationId xmlns:p14="http://schemas.microsoft.com/office/powerpoint/2010/main" val="1205625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86245" cy="920750"/>
          </a:xfrm>
        </p:spPr>
        <p:txBody>
          <a:bodyPr>
            <a:normAutofit/>
          </a:bodyPr>
          <a:lstStyle/>
          <a:p>
            <a:r>
              <a:rPr lang="en-US" sz="2400" dirty="0" smtClean="0"/>
              <a:t>Manage People and Facilities – Review Page</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26</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538349"/>
            <a:ext cx="8961120" cy="1781303"/>
          </a:xfrm>
          <a:prstGeom prst="rect">
            <a:avLst/>
          </a:prstGeom>
        </p:spPr>
      </p:pic>
    </p:spTree>
    <p:extLst>
      <p:ext uri="{BB962C8B-B14F-4D97-AF65-F5344CB8AC3E}">
        <p14:creationId xmlns:p14="http://schemas.microsoft.com/office/powerpoint/2010/main" val="986962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45605" cy="920750"/>
          </a:xfrm>
        </p:spPr>
        <p:txBody>
          <a:bodyPr>
            <a:normAutofit/>
          </a:bodyPr>
          <a:lstStyle/>
          <a:p>
            <a:r>
              <a:rPr lang="en-US" sz="2400" dirty="0" smtClean="0"/>
              <a:t>Manage People and Facilities – Review Page</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27</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694521"/>
            <a:ext cx="8961120" cy="1468959"/>
          </a:xfrm>
          <a:prstGeom prst="rect">
            <a:avLst/>
          </a:prstGeom>
        </p:spPr>
      </p:pic>
    </p:spTree>
    <p:extLst>
      <p:ext uri="{BB962C8B-B14F-4D97-AF65-F5344CB8AC3E}">
        <p14:creationId xmlns:p14="http://schemas.microsoft.com/office/powerpoint/2010/main" val="3471967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826885" cy="920750"/>
          </a:xfrm>
        </p:spPr>
        <p:txBody>
          <a:bodyPr>
            <a:normAutofit/>
          </a:bodyPr>
          <a:lstStyle/>
          <a:p>
            <a:r>
              <a:rPr lang="en-US" sz="2400" dirty="0" smtClean="0"/>
              <a:t>Manage People and Facilities – Review Page</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28</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233" y="1847713"/>
            <a:ext cx="4549534" cy="3162574"/>
          </a:xfrm>
          <a:prstGeom prst="rect">
            <a:avLst/>
          </a:prstGeom>
        </p:spPr>
      </p:pic>
    </p:spTree>
    <p:extLst>
      <p:ext uri="{BB962C8B-B14F-4D97-AF65-F5344CB8AC3E}">
        <p14:creationId xmlns:p14="http://schemas.microsoft.com/office/powerpoint/2010/main" val="2720951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55765" cy="920750"/>
          </a:xfrm>
        </p:spPr>
        <p:txBody>
          <a:bodyPr>
            <a:normAutofit/>
          </a:bodyPr>
          <a:lstStyle/>
          <a:p>
            <a:r>
              <a:rPr lang="en-US" sz="2400" dirty="0" smtClean="0"/>
              <a:t>Manage People and Facilities – Review Page</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29</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71507"/>
            <a:ext cx="8954276" cy="3314987"/>
          </a:xfrm>
          <a:prstGeom prst="rect">
            <a:avLst/>
          </a:prstGeom>
        </p:spPr>
      </p:pic>
    </p:spTree>
    <p:extLst>
      <p:ext uri="{BB962C8B-B14F-4D97-AF65-F5344CB8AC3E}">
        <p14:creationId xmlns:p14="http://schemas.microsoft.com/office/powerpoint/2010/main" val="3722514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Lead Training Provider Dashboard</a:t>
            </a:r>
            <a:endParaRPr lang="en-US" sz="3000"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674720" y="2961575"/>
            <a:ext cx="5799323" cy="1493649"/>
          </a:xfrm>
        </p:spPr>
      </p:pic>
      <p:sp>
        <p:nvSpPr>
          <p:cNvPr id="3" name="Slide Number Placeholder 2"/>
          <p:cNvSpPr>
            <a:spLocks noGrp="1"/>
          </p:cNvSpPr>
          <p:nvPr>
            <p:ph type="sldNum" sz="quarter" idx="12"/>
          </p:nvPr>
        </p:nvSpPr>
        <p:spPr/>
        <p:txBody>
          <a:bodyPr/>
          <a:lstStyle/>
          <a:p>
            <a:fld id="{3FA32339-AAD9-41B6-95C1-5E9E9EA68421}" type="slidenum">
              <a:rPr lang="en-US" altLang="en-US" smtClean="0"/>
              <a:pPr/>
              <a:t>3</a:t>
            </a:fld>
            <a:endParaRPr lang="en-US" altLang="en-US" dirty="0"/>
          </a:p>
        </p:txBody>
      </p:sp>
    </p:spTree>
    <p:extLst>
      <p:ext uri="{BB962C8B-B14F-4D97-AF65-F5344CB8AC3E}">
        <p14:creationId xmlns:p14="http://schemas.microsoft.com/office/powerpoint/2010/main" val="3735709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Submission Confirmation</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30</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314246"/>
            <a:ext cx="8961120" cy="2229509"/>
          </a:xfrm>
          <a:prstGeom prst="rect">
            <a:avLst/>
          </a:prstGeom>
        </p:spPr>
      </p:pic>
    </p:spTree>
    <p:extLst>
      <p:ext uri="{BB962C8B-B14F-4D97-AF65-F5344CB8AC3E}">
        <p14:creationId xmlns:p14="http://schemas.microsoft.com/office/powerpoint/2010/main" val="1011308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Submission</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31</a:t>
            </a:fld>
            <a:endParaRPr lang="en-US" alt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33"/>
          <a:stretch/>
        </p:blipFill>
        <p:spPr>
          <a:xfrm>
            <a:off x="91440" y="1836036"/>
            <a:ext cx="8961120" cy="3185929"/>
          </a:xfrm>
          <a:prstGeom prst="rect">
            <a:avLst/>
          </a:prstGeom>
        </p:spPr>
      </p:pic>
    </p:spTree>
    <p:extLst>
      <p:ext uri="{BB962C8B-B14F-4D97-AF65-F5344CB8AC3E}">
        <p14:creationId xmlns:p14="http://schemas.microsoft.com/office/powerpoint/2010/main" val="1033164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 – Information Only</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32</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991" y="1010286"/>
            <a:ext cx="6852019" cy="4837429"/>
          </a:xfrm>
          <a:prstGeom prst="rect">
            <a:avLst/>
          </a:prstGeom>
        </p:spPr>
      </p:pic>
      <p:pic>
        <p:nvPicPr>
          <p:cNvPr id="5" name="Picture 4"/>
          <p:cNvPicPr>
            <a:picLocks noChangeAspect="1"/>
          </p:cNvPicPr>
          <p:nvPr/>
        </p:nvPicPr>
        <p:blipFill>
          <a:blip r:embed="rId4"/>
          <a:stretch>
            <a:fillRect/>
          </a:stretch>
        </p:blipFill>
        <p:spPr>
          <a:xfrm>
            <a:off x="5692877" y="4434348"/>
            <a:ext cx="2202425" cy="1278193"/>
          </a:xfrm>
          <a:prstGeom prst="rect">
            <a:avLst/>
          </a:prstGeom>
        </p:spPr>
      </p:pic>
    </p:spTree>
    <p:extLst>
      <p:ext uri="{BB962C8B-B14F-4D97-AF65-F5344CB8AC3E}">
        <p14:creationId xmlns:p14="http://schemas.microsoft.com/office/powerpoint/2010/main" val="3847754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339" y="863600"/>
            <a:ext cx="4723323" cy="5943600"/>
          </a:xfrm>
          <a:prstGeom prst="rect">
            <a:avLst/>
          </a:prstGeom>
        </p:spPr>
      </p:pic>
      <p:sp>
        <p:nvSpPr>
          <p:cNvPr id="2" name="Title 1"/>
          <p:cNvSpPr>
            <a:spLocks noGrp="1"/>
          </p:cNvSpPr>
          <p:nvPr>
            <p:ph type="title"/>
          </p:nvPr>
        </p:nvSpPr>
        <p:spPr/>
        <p:txBody>
          <a:bodyPr/>
          <a:lstStyle/>
          <a:p>
            <a:r>
              <a:rPr lang="en-US" dirty="0" smtClean="0"/>
              <a:t>Amendment – Information Only</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33</a:t>
            </a:fld>
            <a:endParaRPr lang="en-US" altLang="en-US" dirty="0"/>
          </a:p>
        </p:txBody>
      </p:sp>
    </p:spTree>
    <p:extLst>
      <p:ext uri="{BB962C8B-B14F-4D97-AF65-F5344CB8AC3E}">
        <p14:creationId xmlns:p14="http://schemas.microsoft.com/office/powerpoint/2010/main" val="2756939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334" y="863600"/>
            <a:ext cx="5175332" cy="5943600"/>
          </a:xfrm>
          <a:prstGeom prst="rect">
            <a:avLst/>
          </a:prstGeom>
        </p:spPr>
      </p:pic>
      <p:sp>
        <p:nvSpPr>
          <p:cNvPr id="2" name="Title 1"/>
          <p:cNvSpPr>
            <a:spLocks noGrp="1"/>
          </p:cNvSpPr>
          <p:nvPr>
            <p:ph type="title"/>
          </p:nvPr>
        </p:nvSpPr>
        <p:spPr>
          <a:xfrm>
            <a:off x="447675" y="185739"/>
            <a:ext cx="6711991" cy="920750"/>
          </a:xfrm>
        </p:spPr>
        <p:txBody>
          <a:bodyPr>
            <a:normAutofit/>
          </a:bodyPr>
          <a:lstStyle/>
          <a:p>
            <a:r>
              <a:rPr lang="en-US" sz="2400" dirty="0" smtClean="0"/>
              <a:t>Amendment – Information Only – Review Page</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34</a:t>
            </a:fld>
            <a:endParaRPr lang="en-US" altLang="en-US" dirty="0"/>
          </a:p>
        </p:txBody>
      </p:sp>
    </p:spTree>
    <p:extLst>
      <p:ext uri="{BB962C8B-B14F-4D97-AF65-F5344CB8AC3E}">
        <p14:creationId xmlns:p14="http://schemas.microsoft.com/office/powerpoint/2010/main" val="186606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65925" cy="920750"/>
          </a:xfrm>
        </p:spPr>
        <p:txBody>
          <a:bodyPr>
            <a:normAutofit/>
          </a:bodyPr>
          <a:lstStyle/>
          <a:p>
            <a:r>
              <a:rPr lang="en-US" sz="2400" dirty="0" smtClean="0"/>
              <a:t>Amendment – Information Only – Review Page</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35</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556830"/>
            <a:ext cx="8961120" cy="1744341"/>
          </a:xfrm>
          <a:prstGeom prst="rect">
            <a:avLst/>
          </a:prstGeom>
        </p:spPr>
      </p:pic>
    </p:spTree>
    <p:extLst>
      <p:ext uri="{BB962C8B-B14F-4D97-AF65-F5344CB8AC3E}">
        <p14:creationId xmlns:p14="http://schemas.microsoft.com/office/powerpoint/2010/main" val="132772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Amendment – Information Only – Review Page</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36</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705638"/>
            <a:ext cx="8961120" cy="1446725"/>
          </a:xfrm>
          <a:prstGeom prst="rect">
            <a:avLst/>
          </a:prstGeom>
        </p:spPr>
      </p:pic>
    </p:spTree>
    <p:extLst>
      <p:ext uri="{BB962C8B-B14F-4D97-AF65-F5344CB8AC3E}">
        <p14:creationId xmlns:p14="http://schemas.microsoft.com/office/powerpoint/2010/main" val="1827402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Amendment – Information Only – Review Page</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37</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336" y="1866764"/>
            <a:ext cx="4473328" cy="3124471"/>
          </a:xfrm>
          <a:prstGeom prst="rect">
            <a:avLst/>
          </a:prstGeom>
        </p:spPr>
      </p:pic>
    </p:spTree>
    <p:extLst>
      <p:ext uri="{BB962C8B-B14F-4D97-AF65-F5344CB8AC3E}">
        <p14:creationId xmlns:p14="http://schemas.microsoft.com/office/powerpoint/2010/main" val="2000266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Amendment – Information Only – Review Page</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38</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71506"/>
            <a:ext cx="8954276" cy="3314987"/>
          </a:xfrm>
          <a:prstGeom prst="rect">
            <a:avLst/>
          </a:prstGeom>
        </p:spPr>
      </p:pic>
    </p:spTree>
    <p:extLst>
      <p:ext uri="{BB962C8B-B14F-4D97-AF65-F5344CB8AC3E}">
        <p14:creationId xmlns:p14="http://schemas.microsoft.com/office/powerpoint/2010/main" val="2523331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Submission Confirmation</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39</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474832"/>
            <a:ext cx="8961120" cy="1908336"/>
          </a:xfrm>
          <a:prstGeom prst="rect">
            <a:avLst/>
          </a:prstGeom>
        </p:spPr>
      </p:pic>
    </p:spTree>
    <p:extLst>
      <p:ext uri="{BB962C8B-B14F-4D97-AF65-F5344CB8AC3E}">
        <p14:creationId xmlns:p14="http://schemas.microsoft.com/office/powerpoint/2010/main" val="4573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Training Provider Dashboard</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4</a:t>
            </a:fld>
            <a:endParaRPr lang="en-US" altLang="en-US" dirty="0"/>
          </a:p>
        </p:txBody>
      </p:sp>
      <p:pic>
        <p:nvPicPr>
          <p:cNvPr id="4"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657" y="1182600"/>
            <a:ext cx="7282687" cy="4492800"/>
          </a:xfrm>
          <a:prstGeom prst="rect">
            <a:avLst/>
          </a:prstGeom>
        </p:spPr>
      </p:pic>
    </p:spTree>
    <p:extLst>
      <p:ext uri="{BB962C8B-B14F-4D97-AF65-F5344CB8AC3E}">
        <p14:creationId xmlns:p14="http://schemas.microsoft.com/office/powerpoint/2010/main" val="3100597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Submission</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40</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821229"/>
            <a:ext cx="8961120" cy="3215543"/>
          </a:xfrm>
          <a:prstGeom prst="rect">
            <a:avLst/>
          </a:prstGeom>
        </p:spPr>
      </p:pic>
    </p:spTree>
    <p:extLst>
      <p:ext uri="{BB962C8B-B14F-4D97-AF65-F5344CB8AC3E}">
        <p14:creationId xmlns:p14="http://schemas.microsoft.com/office/powerpoint/2010/main" val="939534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Course Accreditations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41</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399" y="997866"/>
            <a:ext cx="6887202" cy="4862268"/>
          </a:xfrm>
          <a:prstGeom prst="rect">
            <a:avLst/>
          </a:prstGeom>
        </p:spPr>
      </p:pic>
      <p:pic>
        <p:nvPicPr>
          <p:cNvPr id="6" name="Picture 5"/>
          <p:cNvPicPr>
            <a:picLocks noChangeAspect="1"/>
          </p:cNvPicPr>
          <p:nvPr/>
        </p:nvPicPr>
        <p:blipFill>
          <a:blip r:embed="rId4"/>
          <a:stretch>
            <a:fillRect/>
          </a:stretch>
        </p:blipFill>
        <p:spPr>
          <a:xfrm>
            <a:off x="1288025" y="4463845"/>
            <a:ext cx="2202425" cy="1278193"/>
          </a:xfrm>
          <a:prstGeom prst="rect">
            <a:avLst/>
          </a:prstGeom>
        </p:spPr>
      </p:pic>
    </p:spTree>
    <p:extLst>
      <p:ext uri="{BB962C8B-B14F-4D97-AF65-F5344CB8AC3E}">
        <p14:creationId xmlns:p14="http://schemas.microsoft.com/office/powerpoint/2010/main" val="439716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 Course Accreditations- Applicant Information</a:t>
            </a:r>
            <a:endParaRPr lang="en-US" sz="28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42</a:t>
            </a:fld>
            <a:endParaRPr lang="en-US" alt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1185"/>
          <a:stretch/>
        </p:blipFill>
        <p:spPr>
          <a:xfrm>
            <a:off x="447675" y="1106489"/>
            <a:ext cx="5029200" cy="444456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8667"/>
          <a:stretch/>
        </p:blipFill>
        <p:spPr>
          <a:xfrm>
            <a:off x="3657600" y="3260693"/>
            <a:ext cx="5029200" cy="3123513"/>
          </a:xfrm>
          <a:prstGeom prst="rect">
            <a:avLst/>
          </a:prstGeom>
        </p:spPr>
      </p:pic>
    </p:spTree>
    <p:extLst>
      <p:ext uri="{BB962C8B-B14F-4D97-AF65-F5344CB8AC3E}">
        <p14:creationId xmlns:p14="http://schemas.microsoft.com/office/powerpoint/2010/main" val="3035072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0" y="1149771"/>
            <a:ext cx="7315200" cy="5515189"/>
          </a:xfrm>
          <a:prstGeom prst="rect">
            <a:avLst/>
          </a:prstGeom>
        </p:spPr>
      </p:pic>
      <p:sp>
        <p:nvSpPr>
          <p:cNvPr id="2" name="Title 1"/>
          <p:cNvSpPr>
            <a:spLocks noGrp="1"/>
          </p:cNvSpPr>
          <p:nvPr>
            <p:ph type="title"/>
          </p:nvPr>
        </p:nvSpPr>
        <p:spPr>
          <a:xfrm>
            <a:off x="447675" y="185739"/>
            <a:ext cx="6776085" cy="920750"/>
          </a:xfrm>
        </p:spPr>
        <p:txBody>
          <a:bodyPr>
            <a:normAutofit/>
          </a:bodyPr>
          <a:lstStyle/>
          <a:p>
            <a:r>
              <a:rPr lang="en-US" sz="2400" dirty="0" smtClean="0"/>
              <a:t>Manage Course Accreditations- Accreditation Information</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43</a:t>
            </a:fld>
            <a:endParaRPr lang="en-US" altLang="en-US" dirty="0"/>
          </a:p>
        </p:txBody>
      </p:sp>
    </p:spTree>
    <p:extLst>
      <p:ext uri="{BB962C8B-B14F-4D97-AF65-F5344CB8AC3E}">
        <p14:creationId xmlns:p14="http://schemas.microsoft.com/office/powerpoint/2010/main" val="21349011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Manage Course Accreditations- Current Course Accreditations</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44</a:t>
            </a:fld>
            <a:endParaRPr lang="en-US" altLang="en-US" dirty="0"/>
          </a:p>
        </p:txBody>
      </p:sp>
      <p:pic>
        <p:nvPicPr>
          <p:cNvPr id="5" name="Picture 4"/>
          <p:cNvPicPr>
            <a:picLocks noChangeAspect="1"/>
          </p:cNvPicPr>
          <p:nvPr/>
        </p:nvPicPr>
        <p:blipFill>
          <a:blip r:embed="rId3"/>
          <a:stretch>
            <a:fillRect/>
          </a:stretch>
        </p:blipFill>
        <p:spPr>
          <a:xfrm>
            <a:off x="321317" y="1397392"/>
            <a:ext cx="8501366" cy="4063217"/>
          </a:xfrm>
          <a:prstGeom prst="rect">
            <a:avLst/>
          </a:prstGeom>
        </p:spPr>
      </p:pic>
    </p:spTree>
    <p:extLst>
      <p:ext uri="{BB962C8B-B14F-4D97-AF65-F5344CB8AC3E}">
        <p14:creationId xmlns:p14="http://schemas.microsoft.com/office/powerpoint/2010/main" val="75313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Manage Course Accreditations- Expired Course Accreditations</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45</a:t>
            </a:fld>
            <a:endParaRPr lang="en-US" altLang="en-US" dirty="0"/>
          </a:p>
        </p:txBody>
      </p:sp>
      <p:pic>
        <p:nvPicPr>
          <p:cNvPr id="6" name="Picture 5"/>
          <p:cNvPicPr>
            <a:picLocks noChangeAspect="1"/>
          </p:cNvPicPr>
          <p:nvPr/>
        </p:nvPicPr>
        <p:blipFill>
          <a:blip r:embed="rId3"/>
          <a:stretch>
            <a:fillRect/>
          </a:stretch>
        </p:blipFill>
        <p:spPr>
          <a:xfrm>
            <a:off x="316554" y="1106489"/>
            <a:ext cx="8501366" cy="4973648"/>
          </a:xfrm>
          <a:prstGeom prst="rect">
            <a:avLst/>
          </a:prstGeom>
        </p:spPr>
      </p:pic>
    </p:spTree>
    <p:extLst>
      <p:ext uri="{BB962C8B-B14F-4D97-AF65-F5344CB8AC3E}">
        <p14:creationId xmlns:p14="http://schemas.microsoft.com/office/powerpoint/2010/main" val="256716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45605" cy="920750"/>
          </a:xfrm>
        </p:spPr>
        <p:txBody>
          <a:bodyPr>
            <a:normAutofit/>
          </a:bodyPr>
          <a:lstStyle/>
          <a:p>
            <a:r>
              <a:rPr lang="en-US" sz="2400" dirty="0" smtClean="0"/>
              <a:t>Manage Course Accreditations- New Course Accreditations</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46</a:t>
            </a:fld>
            <a:endParaRPr lang="en-US" altLang="en-US" dirty="0"/>
          </a:p>
        </p:txBody>
      </p:sp>
      <p:pic>
        <p:nvPicPr>
          <p:cNvPr id="5" name="Picture 4"/>
          <p:cNvPicPr>
            <a:picLocks noChangeAspect="1"/>
          </p:cNvPicPr>
          <p:nvPr/>
        </p:nvPicPr>
        <p:blipFill>
          <a:blip r:embed="rId3"/>
          <a:stretch>
            <a:fillRect/>
          </a:stretch>
        </p:blipFill>
        <p:spPr>
          <a:xfrm>
            <a:off x="321318" y="1567419"/>
            <a:ext cx="8501365" cy="3723162"/>
          </a:xfrm>
          <a:prstGeom prst="rect">
            <a:avLst/>
          </a:prstGeom>
        </p:spPr>
      </p:pic>
    </p:spTree>
    <p:extLst>
      <p:ext uri="{BB962C8B-B14F-4D97-AF65-F5344CB8AC3E}">
        <p14:creationId xmlns:p14="http://schemas.microsoft.com/office/powerpoint/2010/main" val="1417017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76085" cy="920750"/>
          </a:xfrm>
        </p:spPr>
        <p:txBody>
          <a:bodyPr>
            <a:normAutofit/>
          </a:bodyPr>
          <a:lstStyle/>
          <a:p>
            <a:r>
              <a:rPr lang="en-US" sz="2400" dirty="0" smtClean="0"/>
              <a:t>Manage Course Accreditations- Accreditation Information</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47</a:t>
            </a:fld>
            <a:endParaRPr lang="en-US" altLang="en-US" dirty="0"/>
          </a:p>
        </p:txBody>
      </p:sp>
      <p:pic>
        <p:nvPicPr>
          <p:cNvPr id="5" name="Picture 4"/>
          <p:cNvPicPr>
            <a:picLocks noChangeAspect="1"/>
          </p:cNvPicPr>
          <p:nvPr/>
        </p:nvPicPr>
        <p:blipFill>
          <a:blip r:embed="rId3"/>
          <a:stretch>
            <a:fillRect/>
          </a:stretch>
        </p:blipFill>
        <p:spPr>
          <a:xfrm>
            <a:off x="1595437" y="1079376"/>
            <a:ext cx="5943600" cy="5304830"/>
          </a:xfrm>
          <a:prstGeom prst="rect">
            <a:avLst/>
          </a:prstGeom>
        </p:spPr>
      </p:pic>
    </p:spTree>
    <p:extLst>
      <p:ext uri="{BB962C8B-B14F-4D97-AF65-F5344CB8AC3E}">
        <p14:creationId xmlns:p14="http://schemas.microsoft.com/office/powerpoint/2010/main" val="39243337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223" y="1139006"/>
            <a:ext cx="5676028" cy="5486400"/>
          </a:xfrm>
          <a:prstGeom prst="rect">
            <a:avLst/>
          </a:prstGeom>
        </p:spPr>
      </p:pic>
      <p:sp>
        <p:nvSpPr>
          <p:cNvPr id="2" name="Title 1"/>
          <p:cNvSpPr>
            <a:spLocks noGrp="1"/>
          </p:cNvSpPr>
          <p:nvPr>
            <p:ph type="title"/>
          </p:nvPr>
        </p:nvSpPr>
        <p:spPr>
          <a:xfrm>
            <a:off x="325756" y="206375"/>
            <a:ext cx="6957576" cy="920750"/>
          </a:xfrm>
        </p:spPr>
        <p:txBody>
          <a:bodyPr>
            <a:normAutofit/>
          </a:bodyPr>
          <a:lstStyle/>
          <a:p>
            <a:r>
              <a:rPr lang="en-US" sz="2400" dirty="0" smtClean="0"/>
              <a:t>Manage Course Accreditations- People and Places</a:t>
            </a:r>
            <a:endParaRPr lang="en-US" sz="2400" dirty="0"/>
          </a:p>
        </p:txBody>
      </p:sp>
      <p:sp>
        <p:nvSpPr>
          <p:cNvPr id="3" name="Slide Number Placeholder 2"/>
          <p:cNvSpPr>
            <a:spLocks noGrp="1"/>
          </p:cNvSpPr>
          <p:nvPr>
            <p:ph type="sldNum" sz="quarter" idx="12"/>
          </p:nvPr>
        </p:nvSpPr>
        <p:spPr>
          <a:xfrm>
            <a:off x="4178008" y="6616800"/>
            <a:ext cx="778457" cy="241200"/>
          </a:xfrm>
        </p:spPr>
        <p:txBody>
          <a:bodyPr/>
          <a:lstStyle/>
          <a:p>
            <a:fld id="{3FA32339-AAD9-41B6-95C1-5E9E9EA68421}" type="slidenum">
              <a:rPr lang="en-US" altLang="en-US" smtClean="0"/>
              <a:pPr/>
              <a:t>48</a:t>
            </a:fld>
            <a:endParaRPr lang="en-US" altLang="en-US" dirty="0"/>
          </a:p>
        </p:txBody>
      </p:sp>
    </p:spTree>
    <p:extLst>
      <p:ext uri="{BB962C8B-B14F-4D97-AF65-F5344CB8AC3E}">
        <p14:creationId xmlns:p14="http://schemas.microsoft.com/office/powerpoint/2010/main" val="7736661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12293" y="1114023"/>
            <a:ext cx="4909887" cy="5511383"/>
          </a:xfrm>
          <a:prstGeom prst="rect">
            <a:avLst/>
          </a:prstGeom>
        </p:spPr>
      </p:pic>
      <p:sp>
        <p:nvSpPr>
          <p:cNvPr id="2" name="Title 1"/>
          <p:cNvSpPr>
            <a:spLocks noGrp="1"/>
          </p:cNvSpPr>
          <p:nvPr>
            <p:ph type="title"/>
          </p:nvPr>
        </p:nvSpPr>
        <p:spPr>
          <a:xfrm>
            <a:off x="447675" y="185739"/>
            <a:ext cx="6755765" cy="920750"/>
          </a:xfrm>
        </p:spPr>
        <p:txBody>
          <a:bodyPr>
            <a:normAutofit/>
          </a:bodyPr>
          <a:lstStyle/>
          <a:p>
            <a:r>
              <a:rPr lang="en-US" sz="2400" dirty="0" smtClean="0"/>
              <a:t>Manage Course Accreditations- Signature and Payment</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49</a:t>
            </a:fld>
            <a:endParaRPr lang="en-US" altLang="en-US" dirty="0"/>
          </a:p>
        </p:txBody>
      </p:sp>
    </p:spTree>
    <p:extLst>
      <p:ext uri="{BB962C8B-B14F-4D97-AF65-F5344CB8AC3E}">
        <p14:creationId xmlns:p14="http://schemas.microsoft.com/office/powerpoint/2010/main" val="1651079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Lead Training Provider Dashboard</a:t>
            </a:r>
            <a:endParaRPr lang="en-US" sz="3000"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822480" y="1251745"/>
            <a:ext cx="3303018" cy="4628181"/>
          </a:xfrm>
        </p:spPr>
      </p:pic>
      <p:sp>
        <p:nvSpPr>
          <p:cNvPr id="4" name="Slide Number Placeholder 3"/>
          <p:cNvSpPr>
            <a:spLocks noGrp="1"/>
          </p:cNvSpPr>
          <p:nvPr>
            <p:ph type="sldNum" sz="quarter" idx="12"/>
          </p:nvPr>
        </p:nvSpPr>
        <p:spPr/>
        <p:txBody>
          <a:bodyPr/>
          <a:lstStyle/>
          <a:p>
            <a:fld id="{BE5F0120-9B49-4FB7-ADD9-68BBB0A49964}" type="slidenum">
              <a:rPr lang="en-US" altLang="en-US" smtClean="0"/>
              <a:pPr/>
              <a:t>5</a:t>
            </a:fld>
            <a:endParaRPr lang="en-US" altLang="en-US" dirty="0"/>
          </a:p>
        </p:txBody>
      </p:sp>
      <p:sp>
        <p:nvSpPr>
          <p:cNvPr id="6" name="Rectangle 5"/>
          <p:cNvSpPr/>
          <p:nvPr/>
        </p:nvSpPr>
        <p:spPr>
          <a:xfrm>
            <a:off x="2962370" y="4763051"/>
            <a:ext cx="646070" cy="103918"/>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latin typeface="Arial" panose="020B0604020202020204" pitchFamily="34" charset="0"/>
            </a:endParaRPr>
          </a:p>
        </p:txBody>
      </p:sp>
      <p:sp>
        <p:nvSpPr>
          <p:cNvPr id="7" name="Title 1"/>
          <p:cNvSpPr txBox="1">
            <a:spLocks/>
          </p:cNvSpPr>
          <p:nvPr/>
        </p:nvSpPr>
        <p:spPr>
          <a:xfrm>
            <a:off x="0" y="5678491"/>
            <a:ext cx="9144000" cy="925509"/>
          </a:xfrm>
          <a:prstGeom prst="rect">
            <a:avLst/>
          </a:prstGeom>
        </p:spPr>
        <p:txBody>
          <a:bodyPr vert="horz" lIns="0" tIns="0" rIns="0" bIns="0" rtlCol="0" anchor="ctr" anchorCtr="0">
            <a:normAutofit/>
          </a:bodyPr>
          <a:lstStyle>
            <a:lvl1pPr algn="l" defTabSz="914400" rtl="0" eaLnBrk="1" latinLnBrk="0" hangingPunct="1">
              <a:spcBef>
                <a:spcPct val="0"/>
              </a:spcBef>
              <a:buNone/>
              <a:defRPr sz="3200" kern="1200">
                <a:solidFill>
                  <a:schemeClr val="tx2"/>
                </a:solidFill>
                <a:latin typeface="Arial" pitchFamily="34" charset="0"/>
                <a:ea typeface="+mj-ea"/>
                <a:cs typeface="+mj-cs"/>
              </a:defRPr>
            </a:lvl1pPr>
          </a:lstStyle>
          <a:p>
            <a:pPr algn="ctr"/>
            <a:r>
              <a:rPr lang="en-US" sz="3000" dirty="0">
                <a:solidFill>
                  <a:srgbClr val="00B0F0"/>
                </a:solidFill>
                <a:hlinkClick r:id="rId4"/>
              </a:rPr>
              <a:t>https://cdx.epa.gov/XCDX/LeadTpCertification/Public</a:t>
            </a:r>
            <a:endParaRPr lang="en-US" sz="3000" dirty="0">
              <a:solidFill>
                <a:srgbClr val="00B0F0"/>
              </a:solidFill>
            </a:endParaRPr>
          </a:p>
        </p:txBody>
      </p:sp>
    </p:spTree>
    <p:extLst>
      <p:ext uri="{BB962C8B-B14F-4D97-AF65-F5344CB8AC3E}">
        <p14:creationId xmlns:p14="http://schemas.microsoft.com/office/powerpoint/2010/main" val="223003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817" y="1106489"/>
            <a:ext cx="7560606" cy="5486400"/>
          </a:xfrm>
          <a:prstGeom prst="rect">
            <a:avLst/>
          </a:prstGeom>
        </p:spPr>
      </p:pic>
      <p:sp>
        <p:nvSpPr>
          <p:cNvPr id="2" name="Title 1"/>
          <p:cNvSpPr>
            <a:spLocks noGrp="1"/>
          </p:cNvSpPr>
          <p:nvPr>
            <p:ph type="title"/>
          </p:nvPr>
        </p:nvSpPr>
        <p:spPr>
          <a:xfrm>
            <a:off x="447675" y="185739"/>
            <a:ext cx="6725285" cy="920750"/>
          </a:xfrm>
        </p:spPr>
        <p:txBody>
          <a:bodyPr>
            <a:normAutofit/>
          </a:bodyPr>
          <a:lstStyle/>
          <a:p>
            <a:r>
              <a:rPr lang="en-US" sz="2400" dirty="0" smtClean="0"/>
              <a:t>Manage Course Accreditations- Signature and Payment</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50</a:t>
            </a:fld>
            <a:endParaRPr lang="en-US" altLang="en-US" dirty="0"/>
          </a:p>
        </p:txBody>
      </p:sp>
    </p:spTree>
    <p:extLst>
      <p:ext uri="{BB962C8B-B14F-4D97-AF65-F5344CB8AC3E}">
        <p14:creationId xmlns:p14="http://schemas.microsoft.com/office/powerpoint/2010/main" val="871714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65925" cy="920750"/>
          </a:xfrm>
        </p:spPr>
        <p:txBody>
          <a:bodyPr>
            <a:normAutofit/>
          </a:bodyPr>
          <a:lstStyle/>
          <a:p>
            <a:r>
              <a:rPr lang="en-US" sz="2400" dirty="0" smtClean="0"/>
              <a:t>Manage Course Accreditations- Signature and Payment</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51</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33" y="1962023"/>
            <a:ext cx="8016935" cy="2933954"/>
          </a:xfrm>
          <a:prstGeom prst="rect">
            <a:avLst/>
          </a:prstGeom>
        </p:spPr>
      </p:pic>
    </p:spTree>
    <p:extLst>
      <p:ext uri="{BB962C8B-B14F-4D97-AF65-F5344CB8AC3E}">
        <p14:creationId xmlns:p14="http://schemas.microsoft.com/office/powerpoint/2010/main" val="4408481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826885" cy="920750"/>
          </a:xfrm>
        </p:spPr>
        <p:txBody>
          <a:bodyPr>
            <a:normAutofit/>
          </a:bodyPr>
          <a:lstStyle/>
          <a:p>
            <a:r>
              <a:rPr lang="en-US" sz="2400" dirty="0" smtClean="0"/>
              <a:t>Manage Course Accreditations- Submission Confirmation</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52</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305889"/>
            <a:ext cx="8961120" cy="2246222"/>
          </a:xfrm>
          <a:prstGeom prst="rect">
            <a:avLst/>
          </a:prstGeom>
        </p:spPr>
      </p:pic>
    </p:spTree>
    <p:extLst>
      <p:ext uri="{BB962C8B-B14F-4D97-AF65-F5344CB8AC3E}">
        <p14:creationId xmlns:p14="http://schemas.microsoft.com/office/powerpoint/2010/main" val="3965819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Replacement Request</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53</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449" y="1106489"/>
            <a:ext cx="6920428" cy="4885725"/>
          </a:xfrm>
          <a:prstGeom prst="rect">
            <a:avLst/>
          </a:prstGeom>
        </p:spPr>
      </p:pic>
      <p:pic>
        <p:nvPicPr>
          <p:cNvPr id="6" name="Picture 5"/>
          <p:cNvPicPr>
            <a:picLocks noChangeAspect="1"/>
          </p:cNvPicPr>
          <p:nvPr/>
        </p:nvPicPr>
        <p:blipFill>
          <a:blip r:embed="rId4"/>
          <a:stretch>
            <a:fillRect/>
          </a:stretch>
        </p:blipFill>
        <p:spPr>
          <a:xfrm>
            <a:off x="3437450" y="4562168"/>
            <a:ext cx="2202425" cy="1278193"/>
          </a:xfrm>
          <a:prstGeom prst="rect">
            <a:avLst/>
          </a:prstGeom>
        </p:spPr>
      </p:pic>
    </p:spTree>
    <p:extLst>
      <p:ext uri="{BB962C8B-B14F-4D97-AF65-F5344CB8AC3E}">
        <p14:creationId xmlns:p14="http://schemas.microsoft.com/office/powerpoint/2010/main" val="3437008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360" y="914400"/>
            <a:ext cx="4717753" cy="5943600"/>
          </a:xfrm>
          <a:prstGeom prst="rect">
            <a:avLst/>
          </a:prstGeom>
        </p:spPr>
      </p:pic>
      <p:sp>
        <p:nvSpPr>
          <p:cNvPr id="2" name="Title 1"/>
          <p:cNvSpPr>
            <a:spLocks noGrp="1"/>
          </p:cNvSpPr>
          <p:nvPr>
            <p:ph type="title"/>
          </p:nvPr>
        </p:nvSpPr>
        <p:spPr>
          <a:xfrm>
            <a:off x="447675" y="185739"/>
            <a:ext cx="6796405" cy="920750"/>
          </a:xfrm>
        </p:spPr>
        <p:txBody>
          <a:bodyPr>
            <a:normAutofit/>
          </a:bodyPr>
          <a:lstStyle/>
          <a:p>
            <a:r>
              <a:rPr lang="en-US" sz="2400" dirty="0" smtClean="0"/>
              <a:t>Replacement Request - Applicant Information</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54</a:t>
            </a:fld>
            <a:endParaRPr lang="en-US" altLang="en-US" dirty="0"/>
          </a:p>
        </p:txBody>
      </p:sp>
    </p:spTree>
    <p:extLst>
      <p:ext uri="{BB962C8B-B14F-4D97-AF65-F5344CB8AC3E}">
        <p14:creationId xmlns:p14="http://schemas.microsoft.com/office/powerpoint/2010/main" val="3068824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Replacement Request - Replacement Information</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55</a:t>
            </a:fld>
            <a:endParaRPr lang="en-US" altLang="en-US" dirty="0"/>
          </a:p>
        </p:txBody>
      </p:sp>
      <p:pic>
        <p:nvPicPr>
          <p:cNvPr id="6" name="Picture 5"/>
          <p:cNvPicPr>
            <a:picLocks noChangeAspect="1"/>
          </p:cNvPicPr>
          <p:nvPr/>
        </p:nvPicPr>
        <p:blipFill>
          <a:blip r:embed="rId3"/>
          <a:stretch>
            <a:fillRect/>
          </a:stretch>
        </p:blipFill>
        <p:spPr>
          <a:xfrm>
            <a:off x="153403" y="2112168"/>
            <a:ext cx="8837194" cy="2633664"/>
          </a:xfrm>
          <a:prstGeom prst="rect">
            <a:avLst/>
          </a:prstGeom>
        </p:spPr>
      </p:pic>
    </p:spTree>
    <p:extLst>
      <p:ext uri="{BB962C8B-B14F-4D97-AF65-F5344CB8AC3E}">
        <p14:creationId xmlns:p14="http://schemas.microsoft.com/office/powerpoint/2010/main" val="234303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Replacement Request - Review</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56</a:t>
            </a:fld>
            <a:endParaRPr lang="en-US" altLang="en-US" dirty="0"/>
          </a:p>
        </p:txBody>
      </p:sp>
      <p:pic>
        <p:nvPicPr>
          <p:cNvPr id="4" name="Picture 3"/>
          <p:cNvPicPr>
            <a:picLocks noChangeAspect="1"/>
          </p:cNvPicPr>
          <p:nvPr/>
        </p:nvPicPr>
        <p:blipFill>
          <a:blip r:embed="rId3"/>
          <a:stretch>
            <a:fillRect/>
          </a:stretch>
        </p:blipFill>
        <p:spPr>
          <a:xfrm>
            <a:off x="148765" y="1831241"/>
            <a:ext cx="8846470" cy="3195519"/>
          </a:xfrm>
          <a:prstGeom prst="rect">
            <a:avLst/>
          </a:prstGeom>
        </p:spPr>
      </p:pic>
    </p:spTree>
    <p:extLst>
      <p:ext uri="{BB962C8B-B14F-4D97-AF65-F5344CB8AC3E}">
        <p14:creationId xmlns:p14="http://schemas.microsoft.com/office/powerpoint/2010/main" val="1790368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57342"/>
            <a:ext cx="8229600" cy="5776011"/>
          </a:xfrm>
          <a:prstGeom prst="rect">
            <a:avLst/>
          </a:prstGeom>
        </p:spPr>
      </p:pic>
      <p:sp>
        <p:nvSpPr>
          <p:cNvPr id="2" name="Title 1"/>
          <p:cNvSpPr>
            <a:spLocks noGrp="1"/>
          </p:cNvSpPr>
          <p:nvPr>
            <p:ph type="title"/>
          </p:nvPr>
        </p:nvSpPr>
        <p:spPr>
          <a:xfrm>
            <a:off x="447675" y="185739"/>
            <a:ext cx="6765925" cy="920750"/>
          </a:xfrm>
        </p:spPr>
        <p:txBody>
          <a:bodyPr>
            <a:normAutofit/>
          </a:bodyPr>
          <a:lstStyle/>
          <a:p>
            <a:r>
              <a:rPr lang="en-US" sz="2400" dirty="0" smtClean="0"/>
              <a:t>Replacement Request - Signature and Payment</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57</a:t>
            </a:fld>
            <a:endParaRPr lang="en-US" altLang="en-US" dirty="0"/>
          </a:p>
        </p:txBody>
      </p:sp>
    </p:spTree>
    <p:extLst>
      <p:ext uri="{BB962C8B-B14F-4D97-AF65-F5344CB8AC3E}">
        <p14:creationId xmlns:p14="http://schemas.microsoft.com/office/powerpoint/2010/main" val="2928291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86245" cy="920750"/>
          </a:xfrm>
        </p:spPr>
        <p:txBody>
          <a:bodyPr>
            <a:normAutofit/>
          </a:bodyPr>
          <a:lstStyle/>
          <a:p>
            <a:r>
              <a:rPr lang="en-US" sz="2400" dirty="0" smtClean="0"/>
              <a:t>Replacement Request - Signature and Payment</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58</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50" y="1973454"/>
            <a:ext cx="8077900" cy="2911092"/>
          </a:xfrm>
          <a:prstGeom prst="rect">
            <a:avLst/>
          </a:prstGeom>
        </p:spPr>
      </p:pic>
    </p:spTree>
    <p:extLst>
      <p:ext uri="{BB962C8B-B14F-4D97-AF65-F5344CB8AC3E}">
        <p14:creationId xmlns:p14="http://schemas.microsoft.com/office/powerpoint/2010/main" val="41749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76085" cy="920750"/>
          </a:xfrm>
        </p:spPr>
        <p:txBody>
          <a:bodyPr>
            <a:normAutofit/>
          </a:bodyPr>
          <a:lstStyle/>
          <a:p>
            <a:r>
              <a:rPr lang="en-US" sz="2400" dirty="0" smtClean="0"/>
              <a:t>Replacement Request- Submission Confirmation</a:t>
            </a:r>
            <a:endParaRPr lang="en-US" sz="24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59</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2408113"/>
            <a:ext cx="8961120" cy="2041775"/>
          </a:xfrm>
          <a:prstGeom prst="rect">
            <a:avLst/>
          </a:prstGeom>
        </p:spPr>
      </p:pic>
    </p:spTree>
    <p:extLst>
      <p:ext uri="{BB962C8B-B14F-4D97-AF65-F5344CB8AC3E}">
        <p14:creationId xmlns:p14="http://schemas.microsoft.com/office/powerpoint/2010/main" val="270771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Lead Training Provider Dashboard</a:t>
            </a:r>
            <a:endParaRPr lang="en-US" sz="3000"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728311" y="2134870"/>
            <a:ext cx="5692140" cy="3147060"/>
          </a:xfrm>
        </p:spPr>
      </p:pic>
      <p:sp>
        <p:nvSpPr>
          <p:cNvPr id="4" name="Slide Number Placeholder 3"/>
          <p:cNvSpPr>
            <a:spLocks noGrp="1"/>
          </p:cNvSpPr>
          <p:nvPr>
            <p:ph type="sldNum" sz="quarter" idx="12"/>
          </p:nvPr>
        </p:nvSpPr>
        <p:spPr/>
        <p:txBody>
          <a:bodyPr/>
          <a:lstStyle/>
          <a:p>
            <a:fld id="{BE5F0120-9B49-4FB7-ADD9-68BBB0A49964}" type="slidenum">
              <a:rPr lang="en-US" altLang="en-US" smtClean="0"/>
              <a:pPr/>
              <a:t>6</a:t>
            </a:fld>
            <a:endParaRPr lang="en-US" altLang="en-US" dirty="0"/>
          </a:p>
        </p:txBody>
      </p:sp>
    </p:spTree>
    <p:extLst>
      <p:ext uri="{BB962C8B-B14F-4D97-AF65-F5344CB8AC3E}">
        <p14:creationId xmlns:p14="http://schemas.microsoft.com/office/powerpoint/2010/main" val="1860732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CDX Inbox</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60</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61" y="1106489"/>
            <a:ext cx="6959951" cy="4913628"/>
          </a:xfrm>
          <a:prstGeom prst="rect">
            <a:avLst/>
          </a:prstGeom>
        </p:spPr>
      </p:pic>
      <p:pic>
        <p:nvPicPr>
          <p:cNvPr id="6" name="Picture 5"/>
          <p:cNvPicPr>
            <a:picLocks noChangeAspect="1"/>
          </p:cNvPicPr>
          <p:nvPr/>
        </p:nvPicPr>
        <p:blipFill>
          <a:blip r:embed="rId4"/>
          <a:stretch>
            <a:fillRect/>
          </a:stretch>
        </p:blipFill>
        <p:spPr>
          <a:xfrm>
            <a:off x="5820697" y="2940107"/>
            <a:ext cx="914400" cy="206215"/>
          </a:xfrm>
          <a:prstGeom prst="rect">
            <a:avLst/>
          </a:prstGeom>
        </p:spPr>
      </p:pic>
    </p:spTree>
    <p:extLst>
      <p:ext uri="{BB962C8B-B14F-4D97-AF65-F5344CB8AC3E}">
        <p14:creationId xmlns:p14="http://schemas.microsoft.com/office/powerpoint/2010/main" val="759442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CDX Inbox</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61</a:t>
            </a:fld>
            <a:endParaRPr lang="en-US" altLang="en-US" dirty="0"/>
          </a:p>
        </p:txBody>
      </p:sp>
      <p:pic>
        <p:nvPicPr>
          <p:cNvPr id="6" name="Picture 5"/>
          <p:cNvPicPr>
            <a:picLocks noChangeAspect="1"/>
          </p:cNvPicPr>
          <p:nvPr/>
        </p:nvPicPr>
        <p:blipFill>
          <a:blip r:embed="rId3"/>
          <a:stretch>
            <a:fillRect/>
          </a:stretch>
        </p:blipFill>
        <p:spPr>
          <a:xfrm>
            <a:off x="639707" y="1106489"/>
            <a:ext cx="7855060" cy="4834439"/>
          </a:xfrm>
          <a:prstGeom prst="rect">
            <a:avLst/>
          </a:prstGeom>
        </p:spPr>
      </p:pic>
    </p:spTree>
    <p:extLst>
      <p:ext uri="{BB962C8B-B14F-4D97-AF65-F5344CB8AC3E}">
        <p14:creationId xmlns:p14="http://schemas.microsoft.com/office/powerpoint/2010/main" val="721130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Adding a Preparer to an </a:t>
            </a:r>
            <a:r>
              <a:rPr lang="en-GB" sz="2400" dirty="0" smtClean="0"/>
              <a:t>existing Training </a:t>
            </a:r>
            <a:r>
              <a:rPr lang="en-GB" sz="2400" dirty="0" smtClean="0"/>
              <a:t>Program</a:t>
            </a:r>
            <a:endParaRPr lang="en-GB" sz="2400"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5" y="1340403"/>
            <a:ext cx="8250237" cy="4528175"/>
          </a:xfrm>
        </p:spPr>
      </p:pic>
      <p:sp>
        <p:nvSpPr>
          <p:cNvPr id="4" name="Slide Number Placeholder 3"/>
          <p:cNvSpPr>
            <a:spLocks noGrp="1"/>
          </p:cNvSpPr>
          <p:nvPr>
            <p:ph type="sldNum" sz="quarter" idx="12"/>
          </p:nvPr>
        </p:nvSpPr>
        <p:spPr/>
        <p:txBody>
          <a:bodyPr/>
          <a:lstStyle/>
          <a:p>
            <a:fld id="{29C36330-CCD3-45AA-BB11-D53986335625}" type="slidenum">
              <a:rPr lang="en-US" smtClean="0"/>
              <a:pPr/>
              <a:t>62</a:t>
            </a:fld>
            <a:endParaRPr lang="en-US" dirty="0"/>
          </a:p>
        </p:txBody>
      </p:sp>
    </p:spTree>
    <p:extLst>
      <p:ext uri="{BB962C8B-B14F-4D97-AF65-F5344CB8AC3E}">
        <p14:creationId xmlns:p14="http://schemas.microsoft.com/office/powerpoint/2010/main" val="923515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Adding a Preparer to an </a:t>
            </a:r>
            <a:r>
              <a:rPr lang="en-GB" sz="2400" dirty="0" smtClean="0"/>
              <a:t>existing Training </a:t>
            </a:r>
            <a:r>
              <a:rPr lang="en-GB" sz="2400" dirty="0"/>
              <a:t>Program</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5" y="1492881"/>
            <a:ext cx="8250237" cy="3080220"/>
          </a:xfrm>
        </p:spPr>
      </p:pic>
      <p:sp>
        <p:nvSpPr>
          <p:cNvPr id="4" name="Slide Number Placeholder 3"/>
          <p:cNvSpPr>
            <a:spLocks noGrp="1"/>
          </p:cNvSpPr>
          <p:nvPr>
            <p:ph type="sldNum" sz="quarter" idx="12"/>
          </p:nvPr>
        </p:nvSpPr>
        <p:spPr/>
        <p:txBody>
          <a:bodyPr/>
          <a:lstStyle/>
          <a:p>
            <a:fld id="{29C36330-CCD3-45AA-BB11-D53986335625}" type="slidenum">
              <a:rPr lang="en-US" smtClean="0"/>
              <a:pPr/>
              <a:t>63</a:t>
            </a:fld>
            <a:endParaRPr lang="en-US" dirty="0"/>
          </a:p>
        </p:txBody>
      </p:sp>
    </p:spTree>
    <p:extLst>
      <p:ext uri="{BB962C8B-B14F-4D97-AF65-F5344CB8AC3E}">
        <p14:creationId xmlns:p14="http://schemas.microsoft.com/office/powerpoint/2010/main" val="2916514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180810"/>
            <a:ext cx="8239125" cy="920750"/>
          </a:xfrm>
        </p:spPr>
        <p:txBody>
          <a:bodyPr>
            <a:normAutofit/>
          </a:bodyPr>
          <a:lstStyle/>
          <a:p>
            <a:r>
              <a:rPr lang="en-GB" sz="2400" dirty="0"/>
              <a:t>Adding a Preparer to an </a:t>
            </a:r>
            <a:r>
              <a:rPr lang="en-GB" sz="2400" dirty="0" smtClean="0"/>
              <a:t>existing Training </a:t>
            </a:r>
            <a:r>
              <a:rPr lang="en-GB" sz="2400" dirty="0"/>
              <a:t>Program</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371106"/>
            <a:ext cx="8250237" cy="2970480"/>
          </a:xfrm>
        </p:spPr>
      </p:pic>
      <p:sp>
        <p:nvSpPr>
          <p:cNvPr id="4" name="Slide Number Placeholder 3"/>
          <p:cNvSpPr>
            <a:spLocks noGrp="1"/>
          </p:cNvSpPr>
          <p:nvPr>
            <p:ph type="sldNum" sz="quarter" idx="12"/>
          </p:nvPr>
        </p:nvSpPr>
        <p:spPr/>
        <p:txBody>
          <a:bodyPr/>
          <a:lstStyle/>
          <a:p>
            <a:fld id="{29C36330-CCD3-45AA-BB11-D53986335625}" type="slidenum">
              <a:rPr lang="en-US" smtClean="0"/>
              <a:pPr/>
              <a:t>64</a:t>
            </a:fld>
            <a:endParaRPr lang="en-US" dirty="0"/>
          </a:p>
        </p:txBody>
      </p:sp>
    </p:spTree>
    <p:extLst>
      <p:ext uri="{BB962C8B-B14F-4D97-AF65-F5344CB8AC3E}">
        <p14:creationId xmlns:p14="http://schemas.microsoft.com/office/powerpoint/2010/main" val="863756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196130"/>
            <a:ext cx="8239125" cy="920750"/>
          </a:xfrm>
        </p:spPr>
        <p:txBody>
          <a:bodyPr>
            <a:normAutofit/>
          </a:bodyPr>
          <a:lstStyle/>
          <a:p>
            <a:r>
              <a:rPr lang="en-GB" sz="2400" dirty="0"/>
              <a:t>Adding a Preparer to an </a:t>
            </a:r>
            <a:r>
              <a:rPr lang="en-GB" sz="2400" dirty="0" smtClean="0"/>
              <a:t>existing Training </a:t>
            </a:r>
            <a:r>
              <a:rPr lang="en-GB" sz="2400" dirty="0"/>
              <a:t>Program</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38151" y="1599773"/>
            <a:ext cx="8250237" cy="3219726"/>
          </a:xfrm>
        </p:spPr>
      </p:pic>
      <p:sp>
        <p:nvSpPr>
          <p:cNvPr id="4" name="Slide Number Placeholder 3"/>
          <p:cNvSpPr>
            <a:spLocks noGrp="1"/>
          </p:cNvSpPr>
          <p:nvPr>
            <p:ph type="sldNum" sz="quarter" idx="12"/>
          </p:nvPr>
        </p:nvSpPr>
        <p:spPr/>
        <p:txBody>
          <a:bodyPr/>
          <a:lstStyle/>
          <a:p>
            <a:fld id="{29C36330-CCD3-45AA-BB11-D53986335625}" type="slidenum">
              <a:rPr lang="en-US" smtClean="0"/>
              <a:pPr/>
              <a:t>65</a:t>
            </a:fld>
            <a:endParaRPr lang="en-US" dirty="0"/>
          </a:p>
        </p:txBody>
      </p:sp>
    </p:spTree>
    <p:extLst>
      <p:ext uri="{BB962C8B-B14F-4D97-AF65-F5344CB8AC3E}">
        <p14:creationId xmlns:p14="http://schemas.microsoft.com/office/powerpoint/2010/main" val="35684960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Reviewing Preparer submissions</a:t>
            </a:r>
            <a:endParaRPr lang="en-GB"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66</a:t>
            </a:fld>
            <a:endParaRPr lang="en-US" dirty="0"/>
          </a:p>
        </p:txBody>
      </p:sp>
      <p:pic>
        <p:nvPicPr>
          <p:cNvPr id="10" name="Content Placeholder 9"/>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61263"/>
            <a:ext cx="8250237" cy="4494273"/>
          </a:xfrm>
        </p:spPr>
      </p:pic>
    </p:spTree>
    <p:extLst>
      <p:ext uri="{BB962C8B-B14F-4D97-AF65-F5344CB8AC3E}">
        <p14:creationId xmlns:p14="http://schemas.microsoft.com/office/powerpoint/2010/main" val="1073600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Preparer submissions</a:t>
            </a:r>
          </a:p>
        </p:txBody>
      </p:sp>
      <p:sp>
        <p:nvSpPr>
          <p:cNvPr id="4" name="Slide Number Placeholder 3"/>
          <p:cNvSpPr>
            <a:spLocks noGrp="1"/>
          </p:cNvSpPr>
          <p:nvPr>
            <p:ph type="sldNum" sz="quarter" idx="12"/>
          </p:nvPr>
        </p:nvSpPr>
        <p:spPr/>
        <p:txBody>
          <a:bodyPr/>
          <a:lstStyle/>
          <a:p>
            <a:fld id="{29C36330-CCD3-45AA-BB11-D53986335625}" type="slidenum">
              <a:rPr lang="en-US" smtClean="0"/>
              <a:pPr/>
              <a:t>67</a:t>
            </a:fld>
            <a:endParaRPr lang="en-US" dirty="0"/>
          </a:p>
        </p:txBody>
      </p:sp>
      <p:pic>
        <p:nvPicPr>
          <p:cNvPr id="7" name="Content Placeholder 6"/>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92921"/>
            <a:ext cx="8250237" cy="4430958"/>
          </a:xfrm>
        </p:spPr>
      </p:pic>
    </p:spTree>
    <p:extLst>
      <p:ext uri="{BB962C8B-B14F-4D97-AF65-F5344CB8AC3E}">
        <p14:creationId xmlns:p14="http://schemas.microsoft.com/office/powerpoint/2010/main" val="2324475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Preparer submissions</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450281" y="1263650"/>
            <a:ext cx="4243438" cy="4754880"/>
          </a:xfrm>
        </p:spPr>
      </p:pic>
      <p:sp>
        <p:nvSpPr>
          <p:cNvPr id="4" name="Slide Number Placeholder 3"/>
          <p:cNvSpPr>
            <a:spLocks noGrp="1"/>
          </p:cNvSpPr>
          <p:nvPr>
            <p:ph type="sldNum" sz="quarter" idx="12"/>
          </p:nvPr>
        </p:nvSpPr>
        <p:spPr/>
        <p:txBody>
          <a:bodyPr/>
          <a:lstStyle/>
          <a:p>
            <a:fld id="{29C36330-CCD3-45AA-BB11-D53986335625}" type="slidenum">
              <a:rPr lang="en-US" smtClean="0"/>
              <a:pPr/>
              <a:t>68</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278" y="5952161"/>
            <a:ext cx="3657917" cy="563929"/>
          </a:xfrm>
          <a:prstGeom prst="rect">
            <a:avLst/>
          </a:prstGeom>
        </p:spPr>
      </p:pic>
    </p:spTree>
    <p:extLst>
      <p:ext uri="{BB962C8B-B14F-4D97-AF65-F5344CB8AC3E}">
        <p14:creationId xmlns:p14="http://schemas.microsoft.com/office/powerpoint/2010/main" val="26722727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Preparer submissions</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438180"/>
            <a:ext cx="8250237" cy="2540439"/>
          </a:xfrm>
        </p:spPr>
      </p:pic>
      <p:sp>
        <p:nvSpPr>
          <p:cNvPr id="4" name="Slide Number Placeholder 3"/>
          <p:cNvSpPr>
            <a:spLocks noGrp="1"/>
          </p:cNvSpPr>
          <p:nvPr>
            <p:ph type="sldNum" sz="quarter" idx="12"/>
          </p:nvPr>
        </p:nvSpPr>
        <p:spPr/>
        <p:txBody>
          <a:bodyPr/>
          <a:lstStyle/>
          <a:p>
            <a:fld id="{29C36330-CCD3-45AA-BB11-D53986335625}" type="slidenum">
              <a:rPr lang="en-US" smtClean="0"/>
              <a:pPr/>
              <a:t>69</a:t>
            </a:fld>
            <a:endParaRPr lang="en-US" dirty="0"/>
          </a:p>
        </p:txBody>
      </p:sp>
    </p:spTree>
    <p:extLst>
      <p:ext uri="{BB962C8B-B14F-4D97-AF65-F5344CB8AC3E}">
        <p14:creationId xmlns:p14="http://schemas.microsoft.com/office/powerpoint/2010/main" val="258831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Lead Training Provider Dashboard</a:t>
            </a:r>
            <a:endParaRPr lang="en-US" sz="3000"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751171" y="2420620"/>
            <a:ext cx="5646420" cy="2575560"/>
          </a:xfrm>
        </p:spPr>
      </p:pic>
      <p:sp>
        <p:nvSpPr>
          <p:cNvPr id="4" name="Slide Number Placeholder 3"/>
          <p:cNvSpPr>
            <a:spLocks noGrp="1"/>
          </p:cNvSpPr>
          <p:nvPr>
            <p:ph type="sldNum" sz="quarter" idx="12"/>
          </p:nvPr>
        </p:nvSpPr>
        <p:spPr/>
        <p:txBody>
          <a:bodyPr/>
          <a:lstStyle/>
          <a:p>
            <a:fld id="{BE5F0120-9B49-4FB7-ADD9-68BBB0A49964}" type="slidenum">
              <a:rPr lang="en-US" altLang="en-US" smtClean="0"/>
              <a:pPr/>
              <a:t>7</a:t>
            </a:fld>
            <a:endParaRPr lang="en-US" altLang="en-US" dirty="0"/>
          </a:p>
        </p:txBody>
      </p:sp>
    </p:spTree>
    <p:extLst>
      <p:ext uri="{BB962C8B-B14F-4D97-AF65-F5344CB8AC3E}">
        <p14:creationId xmlns:p14="http://schemas.microsoft.com/office/powerpoint/2010/main" val="3814999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Preparer submissions</a:t>
            </a:r>
          </a:p>
        </p:txBody>
      </p:sp>
      <p:pic>
        <p:nvPicPr>
          <p:cNvPr id="5" name="Content Placeholder 4"/>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3128238" y="1982489"/>
            <a:ext cx="5558562" cy="3657600"/>
          </a:xfrm>
        </p:spPr>
      </p:pic>
      <p:sp>
        <p:nvSpPr>
          <p:cNvPr id="4" name="Slide Number Placeholder 3"/>
          <p:cNvSpPr>
            <a:spLocks noGrp="1"/>
          </p:cNvSpPr>
          <p:nvPr>
            <p:ph type="sldNum" sz="quarter" idx="12"/>
          </p:nvPr>
        </p:nvSpPr>
        <p:spPr/>
        <p:txBody>
          <a:bodyPr/>
          <a:lstStyle/>
          <a:p>
            <a:fld id="{29C36330-CCD3-45AA-BB11-D53986335625}" type="slidenum">
              <a:rPr lang="en-US" smtClean="0"/>
              <a:pPr/>
              <a:t>70</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75" y="1212570"/>
            <a:ext cx="2490028" cy="5303520"/>
          </a:xfrm>
          <a:prstGeom prst="rect">
            <a:avLst/>
          </a:prstGeom>
        </p:spPr>
      </p:pic>
    </p:spTree>
    <p:extLst>
      <p:ext uri="{BB962C8B-B14F-4D97-AF65-F5344CB8AC3E}">
        <p14:creationId xmlns:p14="http://schemas.microsoft.com/office/powerpoint/2010/main" val="683029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Reviewing Preparer submissions</a:t>
            </a:r>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66598"/>
            <a:ext cx="8250237" cy="4483604"/>
          </a:xfrm>
        </p:spPr>
      </p:pic>
      <p:sp>
        <p:nvSpPr>
          <p:cNvPr id="4" name="Slide Number Placeholder 3"/>
          <p:cNvSpPr>
            <a:spLocks noGrp="1"/>
          </p:cNvSpPr>
          <p:nvPr>
            <p:ph type="sldNum" sz="quarter" idx="12"/>
          </p:nvPr>
        </p:nvSpPr>
        <p:spPr/>
        <p:txBody>
          <a:bodyPr/>
          <a:lstStyle/>
          <a:p>
            <a:fld id="{29C36330-CCD3-45AA-BB11-D53986335625}" type="slidenum">
              <a:rPr lang="en-US" smtClean="0"/>
              <a:pPr/>
              <a:t>71</a:t>
            </a:fld>
            <a:endParaRPr lang="en-US" dirty="0"/>
          </a:p>
        </p:txBody>
      </p:sp>
    </p:spTree>
    <p:extLst>
      <p:ext uri="{BB962C8B-B14F-4D97-AF65-F5344CB8AC3E}">
        <p14:creationId xmlns:p14="http://schemas.microsoft.com/office/powerpoint/2010/main" val="5912670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Deactivating </a:t>
            </a:r>
            <a:r>
              <a:rPr lang="en-GB" dirty="0" smtClean="0"/>
              <a:t>Preparer’s Dashboard</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098960"/>
            <a:ext cx="8250237" cy="3218879"/>
          </a:xfrm>
        </p:spPr>
      </p:pic>
      <p:sp>
        <p:nvSpPr>
          <p:cNvPr id="4" name="Slide Number Placeholder 3"/>
          <p:cNvSpPr>
            <a:spLocks noGrp="1"/>
          </p:cNvSpPr>
          <p:nvPr>
            <p:ph type="sldNum" sz="quarter" idx="12"/>
          </p:nvPr>
        </p:nvSpPr>
        <p:spPr/>
        <p:txBody>
          <a:bodyPr/>
          <a:lstStyle/>
          <a:p>
            <a:fld id="{29C36330-CCD3-45AA-BB11-D53986335625}" type="slidenum">
              <a:rPr lang="en-US" smtClean="0"/>
              <a:pPr/>
              <a:t>72</a:t>
            </a:fld>
            <a:endParaRPr lang="en-US" dirty="0"/>
          </a:p>
        </p:txBody>
      </p:sp>
    </p:spTree>
    <p:extLst>
      <p:ext uri="{BB962C8B-B14F-4D97-AF65-F5344CB8AC3E}">
        <p14:creationId xmlns:p14="http://schemas.microsoft.com/office/powerpoint/2010/main" val="12120341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Deactivating </a:t>
            </a:r>
            <a:r>
              <a:rPr lang="en-GB" dirty="0" smtClean="0"/>
              <a:t>Preparer’s </a:t>
            </a:r>
            <a:r>
              <a:rPr lang="en-GB" dirty="0" smtClean="0"/>
              <a:t>D</a:t>
            </a:r>
            <a:r>
              <a:rPr lang="en-GB" dirty="0" smtClean="0"/>
              <a:t>ashboard</a:t>
            </a:r>
            <a:endParaRPr lang="en-GB"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488327"/>
            <a:ext cx="8250237" cy="4440145"/>
          </a:xfrm>
        </p:spPr>
      </p:pic>
      <p:sp>
        <p:nvSpPr>
          <p:cNvPr id="4" name="Slide Number Placeholder 3"/>
          <p:cNvSpPr>
            <a:spLocks noGrp="1"/>
          </p:cNvSpPr>
          <p:nvPr>
            <p:ph type="sldNum" sz="quarter" idx="12"/>
          </p:nvPr>
        </p:nvSpPr>
        <p:spPr/>
        <p:txBody>
          <a:bodyPr/>
          <a:lstStyle/>
          <a:p>
            <a:fld id="{29C36330-CCD3-45AA-BB11-D53986335625}" type="slidenum">
              <a:rPr lang="en-US" smtClean="0"/>
              <a:pPr/>
              <a:t>73</a:t>
            </a:fld>
            <a:endParaRPr lang="en-US" dirty="0"/>
          </a:p>
        </p:txBody>
      </p:sp>
    </p:spTree>
    <p:extLst>
      <p:ext uri="{BB962C8B-B14F-4D97-AF65-F5344CB8AC3E}">
        <p14:creationId xmlns:p14="http://schemas.microsoft.com/office/powerpoint/2010/main" val="23061918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Expired Accreditations - Dashboard</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74</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32" y="843581"/>
            <a:ext cx="7551335" cy="5540625"/>
          </a:xfrm>
          <a:prstGeom prst="rect">
            <a:avLst/>
          </a:prstGeom>
        </p:spPr>
      </p:pic>
    </p:spTree>
    <p:extLst>
      <p:ext uri="{BB962C8B-B14F-4D97-AF65-F5344CB8AC3E}">
        <p14:creationId xmlns:p14="http://schemas.microsoft.com/office/powerpoint/2010/main" val="11281700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396" y="1106489"/>
            <a:ext cx="6713209" cy="5486400"/>
          </a:xfrm>
          <a:prstGeom prst="rect">
            <a:avLst/>
          </a:prstGeom>
        </p:spPr>
      </p:pic>
      <p:sp>
        <p:nvSpPr>
          <p:cNvPr id="2" name="Title 1"/>
          <p:cNvSpPr>
            <a:spLocks noGrp="1"/>
          </p:cNvSpPr>
          <p:nvPr>
            <p:ph type="title"/>
          </p:nvPr>
        </p:nvSpPr>
        <p:spPr/>
        <p:txBody>
          <a:bodyPr/>
          <a:lstStyle/>
          <a:p>
            <a:r>
              <a:rPr lang="en-US" dirty="0" smtClean="0"/>
              <a:t>Expired Accreditations – Accreditation Information</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75</a:t>
            </a:fld>
            <a:endParaRPr lang="en-US" altLang="en-US" dirty="0"/>
          </a:p>
        </p:txBody>
      </p:sp>
    </p:spTree>
    <p:extLst>
      <p:ext uri="{BB962C8B-B14F-4D97-AF65-F5344CB8AC3E}">
        <p14:creationId xmlns:p14="http://schemas.microsoft.com/office/powerpoint/2010/main" val="16260116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10" name="Content Placeholder 9"/>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750016" y="1106489"/>
            <a:ext cx="7634441" cy="5389808"/>
          </a:xfrm>
        </p:spPr>
      </p:pic>
      <p:sp>
        <p:nvSpPr>
          <p:cNvPr id="3" name="Slide Number Placeholder 2"/>
          <p:cNvSpPr>
            <a:spLocks noGrp="1"/>
          </p:cNvSpPr>
          <p:nvPr>
            <p:ph type="sldNum" sz="quarter" idx="12"/>
          </p:nvPr>
        </p:nvSpPr>
        <p:spPr/>
        <p:txBody>
          <a:bodyPr/>
          <a:lstStyle/>
          <a:p>
            <a:fld id="{3FA32339-AAD9-41B6-95C1-5E9E9EA68421}" type="slidenum">
              <a:rPr lang="en-US" altLang="en-US" smtClean="0"/>
              <a:pPr/>
              <a:t>76</a:t>
            </a:fld>
            <a:endParaRPr lang="en-US" altLang="en-US" dirty="0"/>
          </a:p>
        </p:txBody>
      </p:sp>
      <p:pic>
        <p:nvPicPr>
          <p:cNvPr id="4" name="Picture 3"/>
          <p:cNvPicPr>
            <a:picLocks noChangeAspect="1"/>
          </p:cNvPicPr>
          <p:nvPr/>
        </p:nvPicPr>
        <p:blipFill>
          <a:blip r:embed="rId4"/>
          <a:stretch>
            <a:fillRect/>
          </a:stretch>
        </p:blipFill>
        <p:spPr>
          <a:xfrm>
            <a:off x="895524" y="2356245"/>
            <a:ext cx="4993999" cy="1468503"/>
          </a:xfrm>
          <a:prstGeom prst="rect">
            <a:avLst/>
          </a:prstGeom>
        </p:spPr>
      </p:pic>
    </p:spTree>
    <p:extLst>
      <p:ext uri="{BB962C8B-B14F-4D97-AF65-F5344CB8AC3E}">
        <p14:creationId xmlns:p14="http://schemas.microsoft.com/office/powerpoint/2010/main" val="13102889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77</a:t>
            </a:fld>
            <a:endParaRPr lang="en-US" altLang="en-US" dirty="0"/>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23445" y="1103586"/>
            <a:ext cx="5943600" cy="33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826021"/>
            <a:ext cx="5943600" cy="3260004"/>
          </a:xfrm>
          <a:prstGeom prst="rect">
            <a:avLst/>
          </a:prstGeom>
        </p:spPr>
      </p:pic>
    </p:spTree>
    <p:extLst>
      <p:ext uri="{BB962C8B-B14F-4D97-AF65-F5344CB8AC3E}">
        <p14:creationId xmlns:p14="http://schemas.microsoft.com/office/powerpoint/2010/main" val="1407900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882598" y="1263650"/>
            <a:ext cx="7383567" cy="4889500"/>
          </a:xfrm>
        </p:spPr>
      </p:pic>
      <p:sp>
        <p:nvSpPr>
          <p:cNvPr id="3" name="Slide Number Placeholder 2"/>
          <p:cNvSpPr>
            <a:spLocks noGrp="1"/>
          </p:cNvSpPr>
          <p:nvPr>
            <p:ph type="sldNum" sz="quarter" idx="12"/>
          </p:nvPr>
        </p:nvSpPr>
        <p:spPr/>
        <p:txBody>
          <a:bodyPr/>
          <a:lstStyle/>
          <a:p>
            <a:fld id="{3FA32339-AAD9-41B6-95C1-5E9E9EA68421}" type="slidenum">
              <a:rPr lang="en-US" altLang="en-US" smtClean="0"/>
              <a:pPr/>
              <a:t>78</a:t>
            </a:fld>
            <a:endParaRPr lang="en-US" alt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0" y="2895891"/>
            <a:ext cx="5943600" cy="3504909"/>
          </a:xfrm>
          <a:prstGeom prst="rect">
            <a:avLst/>
          </a:prstGeom>
        </p:spPr>
      </p:pic>
    </p:spTree>
    <p:extLst>
      <p:ext uri="{BB962C8B-B14F-4D97-AF65-F5344CB8AC3E}">
        <p14:creationId xmlns:p14="http://schemas.microsoft.com/office/powerpoint/2010/main" val="11638582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399594"/>
            <a:ext cx="8250237" cy="4617611"/>
          </a:xfrm>
        </p:spPr>
      </p:pic>
      <p:sp>
        <p:nvSpPr>
          <p:cNvPr id="3" name="Slide Number Placeholder 2"/>
          <p:cNvSpPr>
            <a:spLocks noGrp="1"/>
          </p:cNvSpPr>
          <p:nvPr>
            <p:ph type="sldNum" sz="quarter" idx="12"/>
          </p:nvPr>
        </p:nvSpPr>
        <p:spPr/>
        <p:txBody>
          <a:bodyPr/>
          <a:lstStyle/>
          <a:p>
            <a:fld id="{3FA32339-AAD9-41B6-95C1-5E9E9EA68421}" type="slidenum">
              <a:rPr lang="en-US" altLang="en-US" smtClean="0"/>
              <a:pPr/>
              <a:t>79</a:t>
            </a:fld>
            <a:endParaRPr lang="en-US" alt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0" y="3068524"/>
            <a:ext cx="5943600" cy="3332276"/>
          </a:xfrm>
          <a:prstGeom prst="rect">
            <a:avLst/>
          </a:prstGeom>
        </p:spPr>
      </p:pic>
    </p:spTree>
    <p:extLst>
      <p:ext uri="{BB962C8B-B14F-4D97-AF65-F5344CB8AC3E}">
        <p14:creationId xmlns:p14="http://schemas.microsoft.com/office/powerpoint/2010/main" val="1039345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Notifications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8</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43" y="996485"/>
            <a:ext cx="6891114" cy="4865030"/>
          </a:xfrm>
          <a:prstGeom prst="rect">
            <a:avLst/>
          </a:prstGeom>
        </p:spPr>
      </p:pic>
      <p:pic>
        <p:nvPicPr>
          <p:cNvPr id="5" name="Picture 4"/>
          <p:cNvPicPr>
            <a:picLocks noChangeAspect="1"/>
          </p:cNvPicPr>
          <p:nvPr/>
        </p:nvPicPr>
        <p:blipFill>
          <a:blip r:embed="rId4"/>
          <a:stretch>
            <a:fillRect/>
          </a:stretch>
        </p:blipFill>
        <p:spPr>
          <a:xfrm>
            <a:off x="1272434" y="3302647"/>
            <a:ext cx="2227851" cy="1279186"/>
          </a:xfrm>
          <a:prstGeom prst="rect">
            <a:avLst/>
          </a:prstGeom>
        </p:spPr>
      </p:pic>
    </p:spTree>
    <p:extLst>
      <p:ext uri="{BB962C8B-B14F-4D97-AF65-F5344CB8AC3E}">
        <p14:creationId xmlns:p14="http://schemas.microsoft.com/office/powerpoint/2010/main" val="6114851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7" name="Content Placeholder 6"/>
          <p:cNvPicPr>
            <a:picLocks noGrp="1" noChangeAspect="1"/>
          </p:cNvPicPr>
          <p:nvPr>
            <p:ph sz="quarter" idx="17"/>
          </p:nvPr>
        </p:nvPicPr>
        <p:blipFill rotWithShape="1">
          <a:blip r:embed="rId3">
            <a:extLst>
              <a:ext uri="{28A0092B-C50C-407E-A947-70E740481C1C}">
                <a14:useLocalDpi xmlns:a14="http://schemas.microsoft.com/office/drawing/2010/main" val="0"/>
              </a:ext>
            </a:extLst>
          </a:blip>
          <a:srcRect b="53452"/>
          <a:stretch/>
        </p:blipFill>
        <p:spPr>
          <a:xfrm>
            <a:off x="335699" y="2187883"/>
            <a:ext cx="8463075" cy="2354621"/>
          </a:xfrm>
        </p:spPr>
      </p:pic>
      <p:sp>
        <p:nvSpPr>
          <p:cNvPr id="3" name="Slide Number Placeholder 2"/>
          <p:cNvSpPr>
            <a:spLocks noGrp="1"/>
          </p:cNvSpPr>
          <p:nvPr>
            <p:ph type="sldNum" sz="quarter" idx="12"/>
          </p:nvPr>
        </p:nvSpPr>
        <p:spPr/>
        <p:txBody>
          <a:bodyPr/>
          <a:lstStyle/>
          <a:p>
            <a:fld id="{3FA32339-AAD9-41B6-95C1-5E9E9EA68421}" type="slidenum">
              <a:rPr lang="en-US" altLang="en-US" smtClean="0"/>
              <a:pPr/>
              <a:t>80</a:t>
            </a:fld>
            <a:endParaRPr lang="en-US" altLang="en-US" dirty="0"/>
          </a:p>
        </p:txBody>
      </p:sp>
    </p:spTree>
    <p:extLst>
      <p:ext uri="{BB962C8B-B14F-4D97-AF65-F5344CB8AC3E}">
        <p14:creationId xmlns:p14="http://schemas.microsoft.com/office/powerpoint/2010/main" val="26962256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671425"/>
            <a:ext cx="8250237" cy="4073950"/>
          </a:xfrm>
        </p:spPr>
      </p:pic>
      <p:sp>
        <p:nvSpPr>
          <p:cNvPr id="4" name="Slide Number Placeholder 3"/>
          <p:cNvSpPr>
            <a:spLocks noGrp="1"/>
          </p:cNvSpPr>
          <p:nvPr>
            <p:ph type="sldNum" sz="quarter" idx="12"/>
          </p:nvPr>
        </p:nvSpPr>
        <p:spPr/>
        <p:txBody>
          <a:bodyPr/>
          <a:lstStyle/>
          <a:p>
            <a:fld id="{BE5F0120-9B49-4FB7-ADD9-68BBB0A49964}" type="slidenum">
              <a:rPr lang="en-US" altLang="en-US" smtClean="0"/>
              <a:pPr/>
              <a:t>81</a:t>
            </a:fld>
            <a:endParaRPr lang="en-US" altLang="en-US" dirty="0"/>
          </a:p>
        </p:txBody>
      </p:sp>
    </p:spTree>
    <p:extLst>
      <p:ext uri="{BB962C8B-B14F-4D97-AF65-F5344CB8AC3E}">
        <p14:creationId xmlns:p14="http://schemas.microsoft.com/office/powerpoint/2010/main" val="7537693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726264"/>
            <a:ext cx="8250237" cy="3964271"/>
          </a:xfrm>
        </p:spPr>
      </p:pic>
      <p:sp>
        <p:nvSpPr>
          <p:cNvPr id="4" name="Slide Number Placeholder 3"/>
          <p:cNvSpPr>
            <a:spLocks noGrp="1"/>
          </p:cNvSpPr>
          <p:nvPr>
            <p:ph type="sldNum" sz="quarter" idx="12"/>
          </p:nvPr>
        </p:nvSpPr>
        <p:spPr/>
        <p:txBody>
          <a:bodyPr/>
          <a:lstStyle/>
          <a:p>
            <a:fld id="{BE5F0120-9B49-4FB7-ADD9-68BBB0A49964}" type="slidenum">
              <a:rPr lang="en-US" altLang="en-US" smtClean="0"/>
              <a:pPr/>
              <a:t>82</a:t>
            </a:fld>
            <a:endParaRPr lang="en-US" altLang="en-US" dirty="0"/>
          </a:p>
        </p:txBody>
      </p:sp>
    </p:spTree>
    <p:extLst>
      <p:ext uri="{BB962C8B-B14F-4D97-AF65-F5344CB8AC3E}">
        <p14:creationId xmlns:p14="http://schemas.microsoft.com/office/powerpoint/2010/main" val="42746899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907292"/>
            <a:ext cx="8250237" cy="3602216"/>
          </a:xfrm>
        </p:spPr>
      </p:pic>
      <p:sp>
        <p:nvSpPr>
          <p:cNvPr id="4" name="Slide Number Placeholder 3"/>
          <p:cNvSpPr>
            <a:spLocks noGrp="1"/>
          </p:cNvSpPr>
          <p:nvPr>
            <p:ph type="sldNum" sz="quarter" idx="12"/>
          </p:nvPr>
        </p:nvSpPr>
        <p:spPr/>
        <p:txBody>
          <a:bodyPr/>
          <a:lstStyle/>
          <a:p>
            <a:fld id="{BE5F0120-9B49-4FB7-ADD9-68BBB0A49964}" type="slidenum">
              <a:rPr lang="en-US" altLang="en-US" smtClean="0"/>
              <a:pPr/>
              <a:t>83</a:t>
            </a:fld>
            <a:endParaRPr lang="en-US" altLang="en-US" dirty="0"/>
          </a:p>
        </p:txBody>
      </p:sp>
    </p:spTree>
    <p:extLst>
      <p:ext uri="{BB962C8B-B14F-4D97-AF65-F5344CB8AC3E}">
        <p14:creationId xmlns:p14="http://schemas.microsoft.com/office/powerpoint/2010/main" val="539028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5" name="Content Placeholder 4"/>
          <p:cNvPicPr>
            <a:picLocks noGrp="1" noChangeAspect="1"/>
          </p:cNvPicPr>
          <p:nvPr>
            <p:ph sz="quarter" idx="17"/>
          </p:nvPr>
        </p:nvPicPr>
        <p:blipFill rotWithShape="1">
          <a:blip r:embed="rId3">
            <a:extLst>
              <a:ext uri="{28A0092B-C50C-407E-A947-70E740481C1C}">
                <a14:useLocalDpi xmlns:a14="http://schemas.microsoft.com/office/drawing/2010/main" val="0"/>
              </a:ext>
            </a:extLst>
          </a:blip>
          <a:srcRect b="54256"/>
          <a:stretch/>
        </p:blipFill>
        <p:spPr>
          <a:xfrm>
            <a:off x="477057" y="2692972"/>
            <a:ext cx="8180359" cy="2236634"/>
          </a:xfrm>
        </p:spPr>
      </p:pic>
      <p:sp>
        <p:nvSpPr>
          <p:cNvPr id="3" name="Slide Number Placeholder 2"/>
          <p:cNvSpPr>
            <a:spLocks noGrp="1"/>
          </p:cNvSpPr>
          <p:nvPr>
            <p:ph type="sldNum" sz="quarter" idx="12"/>
          </p:nvPr>
        </p:nvSpPr>
        <p:spPr/>
        <p:txBody>
          <a:bodyPr/>
          <a:lstStyle/>
          <a:p>
            <a:fld id="{3FA32339-AAD9-41B6-95C1-5E9E9EA68421}" type="slidenum">
              <a:rPr lang="en-US" altLang="en-US" smtClean="0"/>
              <a:pPr/>
              <a:t>84</a:t>
            </a:fld>
            <a:endParaRPr lang="en-US" altLang="en-US" dirty="0"/>
          </a:p>
        </p:txBody>
      </p:sp>
    </p:spTree>
    <p:extLst>
      <p:ext uri="{BB962C8B-B14F-4D97-AF65-F5344CB8AC3E}">
        <p14:creationId xmlns:p14="http://schemas.microsoft.com/office/powerpoint/2010/main" val="24957478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6" name="Content Placeholder 5"/>
          <p:cNvPicPr>
            <a:picLocks noGrp="1" noChangeAspect="1"/>
          </p:cNvPicPr>
          <p:nvPr>
            <p:ph sz="quarter" idx="17"/>
          </p:nvPr>
        </p:nvPicPr>
        <p:blipFill rotWithShape="1">
          <a:blip r:embed="rId3">
            <a:extLst>
              <a:ext uri="{28A0092B-C50C-407E-A947-70E740481C1C}">
                <a14:useLocalDpi xmlns:a14="http://schemas.microsoft.com/office/drawing/2010/main" val="0"/>
              </a:ext>
            </a:extLst>
          </a:blip>
          <a:srcRect b="51843"/>
          <a:stretch/>
        </p:blipFill>
        <p:spPr>
          <a:xfrm>
            <a:off x="479677" y="2633979"/>
            <a:ext cx="8175119" cy="2354621"/>
          </a:xfrm>
        </p:spPr>
      </p:pic>
      <p:sp>
        <p:nvSpPr>
          <p:cNvPr id="3" name="Slide Number Placeholder 2"/>
          <p:cNvSpPr>
            <a:spLocks noGrp="1"/>
          </p:cNvSpPr>
          <p:nvPr>
            <p:ph type="sldNum" sz="quarter" idx="12"/>
          </p:nvPr>
        </p:nvSpPr>
        <p:spPr/>
        <p:txBody>
          <a:bodyPr/>
          <a:lstStyle/>
          <a:p>
            <a:fld id="{3FA32339-AAD9-41B6-95C1-5E9E9EA68421}" type="slidenum">
              <a:rPr lang="en-US" altLang="en-US" smtClean="0"/>
              <a:pPr/>
              <a:t>85</a:t>
            </a:fld>
            <a:endParaRPr lang="en-US" altLang="en-US" dirty="0"/>
          </a:p>
        </p:txBody>
      </p:sp>
    </p:spTree>
    <p:extLst>
      <p:ext uri="{BB962C8B-B14F-4D97-AF65-F5344CB8AC3E}">
        <p14:creationId xmlns:p14="http://schemas.microsoft.com/office/powerpoint/2010/main" val="21584135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5" name="Content Placeholder 4"/>
          <p:cNvPicPr>
            <a:picLocks noGrp="1" noChangeAspect="1"/>
          </p:cNvPicPr>
          <p:nvPr>
            <p:ph sz="quarter" idx="17"/>
          </p:nvPr>
        </p:nvPicPr>
        <p:blipFill>
          <a:blip r:embed="rId3"/>
          <a:stretch>
            <a:fillRect/>
          </a:stretch>
        </p:blipFill>
        <p:spPr>
          <a:xfrm>
            <a:off x="563732" y="1263650"/>
            <a:ext cx="8021299" cy="4889500"/>
          </a:xfrm>
        </p:spPr>
      </p:pic>
      <p:sp>
        <p:nvSpPr>
          <p:cNvPr id="4" name="Slide Number Placeholder 3"/>
          <p:cNvSpPr>
            <a:spLocks noGrp="1"/>
          </p:cNvSpPr>
          <p:nvPr>
            <p:ph type="sldNum" sz="quarter" idx="12"/>
          </p:nvPr>
        </p:nvSpPr>
        <p:spPr/>
        <p:txBody>
          <a:bodyPr/>
          <a:lstStyle/>
          <a:p>
            <a:fld id="{BE5F0120-9B49-4FB7-ADD9-68BBB0A49964}" type="slidenum">
              <a:rPr lang="en-US" altLang="en-US" smtClean="0"/>
              <a:pPr/>
              <a:t>86</a:t>
            </a:fld>
            <a:endParaRPr lang="en-US" altLang="en-US" dirty="0"/>
          </a:p>
        </p:txBody>
      </p:sp>
    </p:spTree>
    <p:extLst>
      <p:ext uri="{BB962C8B-B14F-4D97-AF65-F5344CB8AC3E}">
        <p14:creationId xmlns:p14="http://schemas.microsoft.com/office/powerpoint/2010/main" val="23523389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194997"/>
            <a:ext cx="8250237" cy="3026805"/>
          </a:xfrm>
        </p:spPr>
      </p:pic>
      <p:sp>
        <p:nvSpPr>
          <p:cNvPr id="4" name="Slide Number Placeholder 3"/>
          <p:cNvSpPr>
            <a:spLocks noGrp="1"/>
          </p:cNvSpPr>
          <p:nvPr>
            <p:ph type="sldNum" sz="quarter" idx="12"/>
          </p:nvPr>
        </p:nvSpPr>
        <p:spPr/>
        <p:txBody>
          <a:bodyPr/>
          <a:lstStyle/>
          <a:p>
            <a:fld id="{BE5F0120-9B49-4FB7-ADD9-68BBB0A49964}" type="slidenum">
              <a:rPr lang="en-US" altLang="en-US" smtClean="0"/>
              <a:pPr/>
              <a:t>87</a:t>
            </a:fld>
            <a:endParaRPr lang="en-US" altLang="en-US" dirty="0"/>
          </a:p>
        </p:txBody>
      </p:sp>
    </p:spTree>
    <p:extLst>
      <p:ext uri="{BB962C8B-B14F-4D97-AF65-F5344CB8AC3E}">
        <p14:creationId xmlns:p14="http://schemas.microsoft.com/office/powerpoint/2010/main" val="15902145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Calendar and To Do List</a:t>
            </a:r>
            <a:endParaRPr lang="en-US" sz="3000"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88</a:t>
            </a:fld>
            <a:endParaRPr lang="en-US"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03" y="1130912"/>
            <a:ext cx="7301467" cy="5154733"/>
          </a:xfrm>
          <a:prstGeom prst="rect">
            <a:avLst/>
          </a:prstGeom>
        </p:spPr>
      </p:pic>
      <p:pic>
        <p:nvPicPr>
          <p:cNvPr id="6" name="Picture 5"/>
          <p:cNvPicPr>
            <a:picLocks noChangeAspect="1"/>
          </p:cNvPicPr>
          <p:nvPr/>
        </p:nvPicPr>
        <p:blipFill>
          <a:blip r:embed="rId4"/>
          <a:stretch>
            <a:fillRect/>
          </a:stretch>
        </p:blipFill>
        <p:spPr>
          <a:xfrm>
            <a:off x="1126869" y="3588774"/>
            <a:ext cx="2202425" cy="1278193"/>
          </a:xfrm>
          <a:prstGeom prst="rect">
            <a:avLst/>
          </a:prstGeom>
        </p:spPr>
      </p:pic>
    </p:spTree>
    <p:extLst>
      <p:ext uri="{BB962C8B-B14F-4D97-AF65-F5344CB8AC3E}">
        <p14:creationId xmlns:p14="http://schemas.microsoft.com/office/powerpoint/2010/main" val="20768821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Provider Application </a:t>
            </a:r>
            <a:endParaRPr lang="en-US" dirty="0"/>
          </a:p>
        </p:txBody>
      </p:sp>
      <p:sp>
        <p:nvSpPr>
          <p:cNvPr id="3" name="Slide Number Placeholder 2"/>
          <p:cNvSpPr>
            <a:spLocks noGrp="1"/>
          </p:cNvSpPr>
          <p:nvPr>
            <p:ph type="sldNum" sz="quarter" idx="12"/>
          </p:nvPr>
        </p:nvSpPr>
        <p:spPr>
          <a:xfrm>
            <a:off x="4178007" y="6592889"/>
            <a:ext cx="778457" cy="241200"/>
          </a:xfrm>
        </p:spPr>
        <p:txBody>
          <a:bodyPr/>
          <a:lstStyle/>
          <a:p>
            <a:fld id="{3FA32339-AAD9-41B6-95C1-5E9E9EA68421}" type="slidenum">
              <a:rPr lang="en-US" altLang="en-US" smtClean="0"/>
              <a:pPr/>
              <a:t>89</a:t>
            </a:fld>
            <a:endParaRPr lang="en-US"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009" y="880973"/>
            <a:ext cx="4076452" cy="5711916"/>
          </a:xfrm>
          <a:prstGeom prst="rect">
            <a:avLst/>
          </a:prstGeom>
        </p:spPr>
      </p:pic>
    </p:spTree>
    <p:extLst>
      <p:ext uri="{BB962C8B-B14F-4D97-AF65-F5344CB8AC3E}">
        <p14:creationId xmlns:p14="http://schemas.microsoft.com/office/powerpoint/2010/main" val="97077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Notifications</a:t>
            </a:r>
            <a:endParaRPr lang="en-US" dirty="0"/>
          </a:p>
        </p:txBody>
      </p:sp>
      <p:sp>
        <p:nvSpPr>
          <p:cNvPr id="3" name="Slide Number Placeholder 2"/>
          <p:cNvSpPr>
            <a:spLocks noGrp="1"/>
          </p:cNvSpPr>
          <p:nvPr>
            <p:ph type="sldNum" sz="quarter" idx="12"/>
          </p:nvPr>
        </p:nvSpPr>
        <p:spPr/>
        <p:txBody>
          <a:bodyPr/>
          <a:lstStyle/>
          <a:p>
            <a:fld id="{3FA32339-AAD9-41B6-95C1-5E9E9EA68421}" type="slidenum">
              <a:rPr lang="en-US" altLang="en-US" smtClean="0"/>
              <a:pPr/>
              <a:t>9</a:t>
            </a:fld>
            <a:endParaRPr lang="en-US" altLang="en-US" dirty="0"/>
          </a:p>
        </p:txBody>
      </p:sp>
      <p:pic>
        <p:nvPicPr>
          <p:cNvPr id="4" name="Picture 3"/>
          <p:cNvPicPr>
            <a:picLocks noChangeAspect="1"/>
          </p:cNvPicPr>
          <p:nvPr/>
        </p:nvPicPr>
        <p:blipFill>
          <a:blip r:embed="rId3"/>
          <a:stretch>
            <a:fillRect/>
          </a:stretch>
        </p:blipFill>
        <p:spPr>
          <a:xfrm>
            <a:off x="170685" y="1621544"/>
            <a:ext cx="8802631" cy="3614913"/>
          </a:xfrm>
          <a:prstGeom prst="rect">
            <a:avLst/>
          </a:prstGeom>
        </p:spPr>
      </p:pic>
    </p:spTree>
    <p:extLst>
      <p:ext uri="{BB962C8B-B14F-4D97-AF65-F5344CB8AC3E}">
        <p14:creationId xmlns:p14="http://schemas.microsoft.com/office/powerpoint/2010/main" val="1821711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2.xml><?xml version="1.0" encoding="utf-8"?>
<a:theme xmlns:a="http://schemas.openxmlformats.org/drawingml/2006/main" name="1_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CSMeta2010Field xmlns="http://schemas.microsoft.com/sharepoint/v3">8158704b-d881-4b4d-8e13-9fe3bc9c5a2d;2016-10-05 11:00:30;AUTOCLASSIFIED;Business theme:2016-10-05 11:00:30|False||AUTOCLASSIFIED|2016-10-05 11:00:30|UNDEFINED|943f7bb2-08e4-43c9-b50e-b304fe6606a3;Organization:2016-10-05 11:00:30|False||AUTOCLASSIFIED|2016-10-05 11:00:30|UNDEFINED|c79d1264-3ffc-4d60-ab65-7aaa1718cc32;Sector:2016-10-05 11:00:30|False||AUTOCLASSIFIED|2016-10-05 11:00:30|UNDEFINED|c5aebc35-b3e8-40e5-912c-276ffe755dcf;Proposition:2016-10-05 11:00:30|False||AUTOCLASSIFIED|2016-10-05 11:00:30|UNDEFINED|14c66fbf-292e-4125-b0e3-90af25f11c04;Service line:2016-10-05 11:00:30|False||AUTOCLASSIFIED|2016-10-05 11:00:30|UNDEFINED|eafb632c-3f5c-40ba-9824-2be6bbd6bb17;True</CSMeta2010Field>
    <c5aebc35b3e840e5912c276ffe755dcf xmlns="d95a5b16-1b8d-4c7c-9ebf-89c0983b6970">
      <Terms xmlns="http://schemas.microsoft.com/office/infopath/2007/PartnerControls"/>
    </c5aebc35b3e840e5912c276ffe755dcf>
    <c79d12643ffc4d60ab657aaa1718cc32 xmlns="d95a5b16-1b8d-4c7c-9ebf-89c0983b6970">
      <Terms xmlns="http://schemas.microsoft.com/office/infopath/2007/PartnerControls">
        <TermInfo xmlns="http://schemas.microsoft.com/office/infopath/2007/PartnerControls">
          <TermName xmlns="http://schemas.microsoft.com/office/infopath/2007/PartnerControls">Group</TermName>
          <TermId xmlns="http://schemas.microsoft.com/office/infopath/2007/PartnerControls">43ac7042-3752-4f1b-8a93-43b36e65d3e5</TermId>
        </TermInfo>
      </Terms>
    </c79d12643ffc4d60ab657aaa1718cc32>
    <p43f7bb208e443c9b50eb304fe6606a3 xmlns="d95a5b16-1b8d-4c7c-9ebf-89c0983b6970">
      <Terms xmlns="http://schemas.microsoft.com/office/infopath/2007/PartnerControls"/>
    </p43f7bb208e443c9b50eb304fe6606a3>
    <TaxCatchAll xmlns="d95a5b16-1b8d-4c7c-9ebf-89c0983b6970">
      <Value>260</Value>
    </TaxCatchAll>
    <h4c66fbf292e4125b0e390af25f11c04 xmlns="d95a5b16-1b8d-4c7c-9ebf-89c0983b6970">
      <Terms xmlns="http://schemas.microsoft.com/office/infopath/2007/PartnerControls"/>
    </h4c66fbf292e4125b0e390af25f11c04>
    <eafb632c3f5c40ba98242be6bbd6bb17 xmlns="d95a5b16-1b8d-4c7c-9ebf-89c0983b6970">
      <Terms xmlns="http://schemas.microsoft.com/office/infopath/2007/PartnerControls"/>
    </eafb632c3f5c40ba98242be6bbd6bb17>
    <Creator xmlns="d95a5b16-1b8d-4c7c-9ebf-89c0983b6970" xsi:nil="true"/>
    <Language xmlns="http://schemas.microsoft.com/sharepoint/v3">EN</Language>
    <Abstract xmlns="d95a5b16-1b8d-4c7c-9ebf-89c0983b6970">CGI-pumpkin-option_EN</Abstract>
    <External_x0020_Use xmlns="d95a5b16-1b8d-4c7c-9ebf-89c0983b6970">No</External_x0020_Use>
    <Owner_x0020_Organisation xmlns="d95a5b16-1b8d-4c7c-9ebf-89c0983b6970">Group</Owner_x0020_Organisation>
    <BS_x0020_Document_x0020_Sub_x0020_Type xmlns="d95a5b16-1b8d-4c7c-9ebf-89c0983b6970">Pro Forma</BS_x0020_Document_x0020_Sub_x0020_Type>
    <Market xmlns="d95a5b16-1b8d-4c7c-9ebf-89c0983b6970"/>
    <Best_x0020_Before_x0020_Date xmlns="d95a5b16-1b8d-4c7c-9ebf-89c0983b6970">2020-09-28T23:00:00+00:00</Best_x0020_Before_x0020_Date>
    <Published_x0020_By xmlns="d95a5b16-1b8d-4c7c-9ebf-89c0983b6970">
      <UserInfo>
        <DisplayName>Stiller, Regina C</DisplayName>
        <AccountId>55167</AccountId>
        <AccountType/>
      </UserInfo>
    </Published_x0020_By>
    <Publication_x0020_Date xmlns="d95a5b16-1b8d-4c7c-9ebf-89c0983b6970">2015-09-28T23:00:00+00:00</Publication_x0020_Date>
    <Geographic_x0020_Region xmlns="d95a5b16-1b8d-4c7c-9ebf-89c0983b6970"/>
    <TaxKeywordTaxHTField xmlns="d95a5b16-1b8d-4c7c-9ebf-89c0983b6970">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Business Support" ma:contentTypeID="0x010100DCE5D5DBCBA6844C95AAA11EB3A32719002FF8385B8572694FA7ACC1CC37F60277" ma:contentTypeVersion="29" ma:contentTypeDescription="" ma:contentTypeScope="" ma:versionID="9b459b673eddceb88ae2a459a204e08f">
  <xsd:schema xmlns:xsd="http://www.w3.org/2001/XMLSchema" xmlns:xs="http://www.w3.org/2001/XMLSchema" xmlns:p="http://schemas.microsoft.com/office/2006/metadata/properties" xmlns:ns1="http://schemas.microsoft.com/sharepoint/v3" xmlns:ns2="d95a5b16-1b8d-4c7c-9ebf-89c0983b6970" targetNamespace="http://schemas.microsoft.com/office/2006/metadata/properties" ma:root="true" ma:fieldsID="d98f66ce8972a17e7c65ca951594de11" ns1:_="" ns2:_="">
    <xsd:import namespace="http://schemas.microsoft.com/sharepoint/v3"/>
    <xsd:import namespace="d95a5b16-1b8d-4c7c-9ebf-89c0983b6970"/>
    <xsd:element name="properties">
      <xsd:complexType>
        <xsd:sequence>
          <xsd:element name="documentManagement">
            <xsd:complexType>
              <xsd:all>
                <xsd:element ref="ns2:Abstract"/>
                <xsd:element ref="ns2:Published_x0020_By"/>
                <xsd:element ref="ns2:Creator" minOccurs="0"/>
                <xsd:element ref="ns2:Publication_x0020_Date"/>
                <xsd:element ref="ns2:Best_x0020_Before_x0020_Date"/>
                <xsd:element ref="ns2:BS_x0020_Document_x0020_Sub_x0020_Type"/>
                <xsd:element ref="ns1:Language"/>
                <xsd:element ref="ns2:External_x0020_Use"/>
                <xsd:element ref="ns2:Owner_x0020_Organisation"/>
                <xsd:element ref="ns2:Market" minOccurs="0"/>
                <xsd:element ref="ns2:Geographic_x0020_Region" minOccurs="0"/>
                <xsd:element ref="ns2:p43f7bb208e443c9b50eb304fe6606a3" minOccurs="0"/>
                <xsd:element ref="ns2:TaxCatchAll" minOccurs="0"/>
                <xsd:element ref="ns2:TaxCatchAllLabel" minOccurs="0"/>
                <xsd:element ref="ns2:c79d12643ffc4d60ab657aaa1718cc32" minOccurs="0"/>
                <xsd:element ref="ns2:c5aebc35b3e840e5912c276ffe755dcf" minOccurs="0"/>
                <xsd:element ref="ns2:h4c66fbf292e4125b0e390af25f11c04" minOccurs="0"/>
                <xsd:element ref="ns2:eafb632c3f5c40ba98242be6bbd6bb17" minOccurs="0"/>
                <xsd:element ref="ns2:TaxKeywordTaxHTField"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7" ma:displayName="Language" ma:default="EN" ma:description="Select the document language: CS - Czech, DA - Danish, DE - German, EN - English, ES - Spanish, ET - Estonian, FI - Finnish, FR - French, NL - Dutch, NO - Norwegian, PL - Polish, PT - Portuguese, SV - Swedish, SK - Slovak" ma:format="Dropdown" ma:internalName="Language">
      <xsd:simpleType>
        <xsd:restriction base="dms:Choice">
          <xsd:enumeration value="CS"/>
          <xsd:enumeration value="DA"/>
          <xsd:enumeration value="DE"/>
          <xsd:enumeration value="EN"/>
          <xsd:enumeration value="ES"/>
          <xsd:enumeration value="ET"/>
          <xsd:enumeration value="FI"/>
          <xsd:enumeration value="FR"/>
          <xsd:enumeration value="NL"/>
          <xsd:enumeration value="NO"/>
          <xsd:enumeration value="PL"/>
          <xsd:enumeration value="PT"/>
          <xsd:enumeration value="SK"/>
          <xsd:enumeration value="SV"/>
        </xsd:restriction>
      </xsd:simpleType>
    </xsd:element>
    <xsd:element name="CSMeta2010Field" ma:index="33" nillable="true" ma:displayName="Classification Dat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a5b16-1b8d-4c7c-9ebf-89c0983b6970" elementFormDefault="qualified">
    <xsd:import namespace="http://schemas.microsoft.com/office/2006/documentManagement/types"/>
    <xsd:import namespace="http://schemas.microsoft.com/office/infopath/2007/PartnerControls"/>
    <xsd:element name="Abstract" ma:index="1" ma:displayName="Abstract" ma:description="Enter an abstract of the content the document." ma:internalName="Abstract">
      <xsd:simpleType>
        <xsd:restriction base="dms:Note">
          <xsd:maxLength value="255"/>
        </xsd:restriction>
      </xsd:simpleType>
    </xsd:element>
    <xsd:element name="Published_x0020_By" ma:index="2" ma:displayName="Published By" ma:description="Select the publisher of the document." ma:list="UserInfo" ma:SharePointGroup="0" ma:internalName="Publish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reator" ma:index="3" nillable="true" ma:displayName="Creator" ma:description="Enter the original creator of the document e.g. employee name / company name if not the publisher (optional)." ma:internalName="Creator">
      <xsd:simpleType>
        <xsd:restriction base="dms:Text">
          <xsd:maxLength value="255"/>
        </xsd:restriction>
      </xsd:simpleType>
    </xsd:element>
    <xsd:element name="Publication_x0020_Date" ma:index="4" ma:displayName="Publication Date" ma:default="[today]" ma:description="Date the document was created  / published in DD/MM/YYYY format. Default = Today" ma:format="DateOnly" ma:internalName="Publication_x0020_Date">
      <xsd:simpleType>
        <xsd:restriction base="dms:DateTime"/>
      </xsd:simpleType>
    </xsd:element>
    <xsd:element name="Best_x0020_Before_x0020_Date" ma:index="5" ma:displayName="Best Before Date" ma:description="Expiry date of the document. Documents will be considered for deletion from CGI Library when they exceed their Best Before Date. Default = 5 years." ma:format="DateOnly" ma:internalName="Best_x0020_Before_x0020_Date">
      <xsd:simpleType>
        <xsd:restriction base="dms:DateTime"/>
      </xsd:simpleType>
    </xsd:element>
    <xsd:element name="BS_x0020_Document_x0020_Sub_x0020_Type" ma:index="6" ma:displayName="BS Document Sub Type" ma:description="Select sub type of the document." ma:format="Dropdown" ma:internalName="BS_x0020_Document_x0020_Sub_x0020_Type" ma:readOnly="false">
      <xsd:simpleType>
        <xsd:restriction base="dms:Choice">
          <xsd:enumeration value="Business Aid"/>
          <xsd:enumeration value="Commercial"/>
          <xsd:enumeration value="Communications"/>
          <xsd:enumeration value="Finance"/>
          <xsd:enumeration value="Guide"/>
          <xsd:enumeration value="Legal"/>
          <xsd:enumeration value="Manual"/>
          <xsd:enumeration value="Paper"/>
          <xsd:enumeration value="Plan"/>
          <xsd:enumeration value="Policy"/>
          <xsd:enumeration value="Press Release"/>
          <xsd:enumeration value="Pro Forma"/>
          <xsd:enumeration value="Procedure"/>
          <xsd:enumeration value="Proposal"/>
          <xsd:enumeration value="Proposition Summary"/>
          <xsd:enumeration value="Report"/>
          <xsd:enumeration value="Specification"/>
        </xsd:restriction>
      </xsd:simpleType>
    </xsd:element>
    <xsd:element name="External_x0020_Use" ma:index="8" ma:displayName="External Use" ma:default="No" ma:description="Select whether the document can be used externally." ma:format="Dropdown" ma:internalName="External_x0020_Use">
      <xsd:simpleType>
        <xsd:restriction base="dms:Choice">
          <xsd:enumeration value="No"/>
          <xsd:enumeration value="Yes"/>
        </xsd:restriction>
      </xsd:simpleType>
    </xsd:element>
    <xsd:element name="Owner_x0020_Organisation" ma:index="9" ma:displayName="Owner Organization" ma:description="Select the owning operation for the project / service." ma:format="Dropdown" ma:internalName="Owner_x0020_Organisation">
      <xsd:simpleType>
        <xsd:restriction base="dms:Choice">
          <xsd:enumeration value="Argentina"/>
          <xsd:enumeration value="Australia"/>
          <xsd:enumeration value="Belgium"/>
          <xsd:enumeration value="Brazil"/>
          <xsd:enumeration value="Canada"/>
          <xsd:enumeration value="Central and Eastern Europe"/>
          <xsd:enumeration value="Chile"/>
          <xsd:enumeration value="China"/>
          <xsd:enumeration value="Colombia"/>
          <xsd:enumeration value="Corporate Services"/>
          <xsd:enumeration value="Czech Republic"/>
          <xsd:enumeration value="Denmark"/>
          <xsd:enumeration value="Estonia"/>
          <xsd:enumeration value="Finland"/>
          <xsd:enumeration value="France"/>
          <xsd:enumeration value="Germany"/>
          <xsd:enumeration value="Group"/>
          <xsd:enumeration value="Iberia"/>
          <xsd:enumeration value="India"/>
          <xsd:enumeration value="Indonesia"/>
          <xsd:enumeration value="Ireland"/>
          <xsd:enumeration value="Luxembourg"/>
          <xsd:enumeration value="Malaysia and Singapore"/>
          <xsd:enumeration value="Middle East and Africa"/>
          <xsd:enumeration value="Morocco"/>
          <xsd:enumeration value="Netherlands"/>
          <xsd:enumeration value="Norway"/>
          <xsd:enumeration value="Outsourcing Services"/>
          <xsd:enumeration value="Peru"/>
          <xsd:enumeration value="Philippines"/>
          <xsd:enumeration value="Poland"/>
          <xsd:enumeration value="Portugal"/>
          <xsd:enumeration value="Russia"/>
          <xsd:enumeration value="Saudi Arabia"/>
          <xsd:enumeration value="Slovakia"/>
          <xsd:enumeration value="Spain"/>
          <xsd:enumeration value="Sweden"/>
          <xsd:enumeration value="Switzerland"/>
          <xsd:enumeration value="United Kingdom"/>
          <xsd:enumeration value="United States"/>
          <xsd:enumeration value="Venezuela"/>
        </xsd:restriction>
      </xsd:simpleType>
    </xsd:element>
    <xsd:element name="Market" ma:index="10" nillable="true" ma:displayName="Market" ma:description="Select the market(s) the document is most relevant to." ma:internalName="Market">
      <xsd:complexType>
        <xsd:complexContent>
          <xsd:extension base="dms:MultiChoice">
            <xsd:sequence>
              <xsd:element name="Value" maxOccurs="unbounded" minOccurs="0" nillable="true">
                <xsd:simpleType>
                  <xsd:restriction base="dms:Choice">
                    <xsd:enumeration value="Energy and Utilities"/>
                    <xsd:enumeration value="Financial Services"/>
                    <xsd:enumeration value="IDT"/>
                    <xsd:enumeration value="Public Sector"/>
                    <xsd:enumeration value="Telecoms and Media"/>
                  </xsd:restriction>
                </xsd:simpleType>
              </xsd:element>
            </xsd:sequence>
          </xsd:extension>
        </xsd:complexContent>
      </xsd:complexType>
    </xsd:element>
    <xsd:element name="Geographic_x0020_Region" ma:index="11" nillable="true" ma:displayName="Geographic Region" ma:description="Select the geographic region(s) relevant to the document." ma:internalName="Geographic_x0020_Region">
      <xsd:complexType>
        <xsd:complexContent>
          <xsd:extension base="dms:MultiChoice">
            <xsd:sequence>
              <xsd:element name="Value" maxOccurs="unbounded" minOccurs="0" nillable="true">
                <xsd:simpleType>
                  <xsd:restriction base="dms:Choice">
                    <xsd:enumeration value="Asia Pacific"/>
                    <xsd:enumeration value="Canada"/>
                    <xsd:enumeration value="Central and Eastern Europe"/>
                    <xsd:enumeration value="Corporate"/>
                    <xsd:enumeration value="France"/>
                    <xsd:enumeration value="Nordic, Southern Europe and America"/>
                    <xsd:enumeration value="United Kingdom"/>
                    <xsd:enumeration value="United States"/>
                  </xsd:restriction>
                </xsd:simpleType>
              </xsd:element>
            </xsd:sequence>
          </xsd:extension>
        </xsd:complexContent>
      </xsd:complexType>
    </xsd:element>
    <xsd:element name="p43f7bb208e443c9b50eb304fe6606a3" ma:index="17" nillable="true" ma:taxonomy="true" ma:internalName="p43f7bb208e443c9b50eb304fe6606a3" ma:taxonomyFieldName="Business_x0020_theme" ma:displayName="Business theme" ma:default="" ma:fieldId="{943f7bb2-08e4-43c9-b50e-b304fe6606a3}" ma:taxonomyMulti="true" ma:sspId="c730d5d4-e911-429a-be83-99efcd06639f" ma:termSetId="40e3bc58-7cf7-4ad5-80c9-03b2ad9897ac"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662b4ac2-02b9-4ccd-8625-3c003090dbbe}" ma:internalName="TaxCatchAll" ma:showField="CatchAllData"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662b4ac2-02b9-4ccd-8625-3c003090dbbe}" ma:internalName="TaxCatchAllLabel" ma:readOnly="true" ma:showField="CatchAllDataLabel" ma:web="d95a5b16-1b8d-4c7c-9ebf-89c0983b6970">
      <xsd:complexType>
        <xsd:complexContent>
          <xsd:extension base="dms:MultiChoiceLookup">
            <xsd:sequence>
              <xsd:element name="Value" type="dms:Lookup" maxOccurs="unbounded" minOccurs="0" nillable="true"/>
            </xsd:sequence>
          </xsd:extension>
        </xsd:complexContent>
      </xsd:complexType>
    </xsd:element>
    <xsd:element name="c79d12643ffc4d60ab657aaa1718cc32" ma:index="21" nillable="true" ma:taxonomy="true" ma:internalName="c79d12643ffc4d60ab657aaa1718cc32" ma:taxonomyFieldName="Organisation" ma:displayName="Organization" ma:default="" ma:fieldId="{c79d1264-3ffc-4d60-ab65-7aaa1718cc32}" ma:taxonomyMulti="true" ma:sspId="c730d5d4-e911-429a-be83-99efcd06639f" ma:termSetId="a5b47c7d-3218-4211-987c-a37cca4b0510" ma:anchorId="00000000-0000-0000-0000-000000000000" ma:open="false" ma:isKeyword="false">
      <xsd:complexType>
        <xsd:sequence>
          <xsd:element ref="pc:Terms" minOccurs="0" maxOccurs="1"/>
        </xsd:sequence>
      </xsd:complexType>
    </xsd:element>
    <xsd:element name="c5aebc35b3e840e5912c276ffe755dcf" ma:index="23" nillable="true" ma:taxonomy="true" ma:internalName="c5aebc35b3e840e5912c276ffe755dcf" ma:taxonomyFieldName="Sector" ma:displayName="Sector" ma:default="" ma:fieldId="{c5aebc35-b3e8-40e5-912c-276ffe755dcf}" ma:taxonomyMulti="true" ma:sspId="c730d5d4-e911-429a-be83-99efcd06639f" ma:termSetId="e51ebaad-fa61-40f4-9e0b-7fe488c7df1c" ma:anchorId="00000000-0000-0000-0000-000000000000" ma:open="false" ma:isKeyword="false">
      <xsd:complexType>
        <xsd:sequence>
          <xsd:element ref="pc:Terms" minOccurs="0" maxOccurs="1"/>
        </xsd:sequence>
      </xsd:complexType>
    </xsd:element>
    <xsd:element name="h4c66fbf292e4125b0e390af25f11c04" ma:index="26" nillable="true" ma:taxonomy="true" ma:internalName="h4c66fbf292e4125b0e390af25f11c04" ma:taxonomyFieldName="Proposition1" ma:displayName="Proposition" ma:default="" ma:fieldId="{14c66fbf-292e-4125-b0e3-90af25f11c04}" ma:taxonomyMulti="true" ma:sspId="c730d5d4-e911-429a-be83-99efcd06639f" ma:termSetId="79a8103d-dcc6-4d07-baef-d718c46c67b7" ma:anchorId="00000000-0000-0000-0000-000000000000" ma:open="false" ma:isKeyword="false">
      <xsd:complexType>
        <xsd:sequence>
          <xsd:element ref="pc:Terms" minOccurs="0" maxOccurs="1"/>
        </xsd:sequence>
      </xsd:complexType>
    </xsd:element>
    <xsd:element name="eafb632c3f5c40ba98242be6bbd6bb17" ma:index="28" nillable="true" ma:taxonomy="true" ma:internalName="eafb632c3f5c40ba98242be6bbd6bb17" ma:taxonomyFieldName="Service_x0020_line" ma:displayName="Service line" ma:default="" ma:fieldId="{eafb632c-3f5c-40ba-9824-2be6bbd6bb17}" ma:taxonomyMulti="true" ma:sspId="c730d5d4-e911-429a-be83-99efcd06639f" ma:termSetId="83301147-ea17-4e88-a9d3-5d2a13ad740e" ma:anchorId="00000000-0000-0000-0000-000000000000" ma:open="false" ma:isKeyword="false">
      <xsd:complexType>
        <xsd:sequence>
          <xsd:element ref="pc:Terms" minOccurs="0" maxOccurs="1"/>
        </xsd:sequence>
      </xsd:complexType>
    </xsd:element>
    <xsd:element name="TaxKeywordTaxHTField" ma:index="31" nillable="true" ma:taxonomy="true" ma:internalName="TaxKeywordTaxHTField" ma:taxonomyFieldName="TaxKeyword" ma:displayName="Enterprise Keywords" ma:fieldId="{23f27201-bee3-471e-b2e7-b64fd8b7ca38}" ma:taxonomyMulti="true" ma:sspId="c730d5d4-e911-429a-be83-99efcd06639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ItemUpdatedEventHandlerForConceptSearch</Name>
    <Synchronization>Default</Synchronization>
    <Type>10002</Type>
    <SequenceNumber>10001</SequenceNumber>
    <Assembly>conceptSearching.Sharepoint.ContentTypes, Version=1.0.0.0, Culture=neutral, PublicKeyToken=858f8f13980e4745</Assembly>
    <Class>conceptSearching.Sharepoint.ContentTypes.CSHandleEvent</Class>
    <Data/>
    <Filter/>
  </Receiver>
  <Receiver>
    <Name>ItemCheckedInEventHandlerForConceptSearch</Name>
    <Synchronization>Default</Synchronization>
    <Type>10004</Type>
    <SequenceNumber>10002</SequenceNumber>
    <Assembly>conceptSearching.Sharepoint.ContentTypes, Version=1.0.0.0, Culture=neutral, PublicKeyToken=858f8f13980e4745</Assembly>
    <Class>conceptSearching.Sharepoint.ContentTypes.CSHandleEvent</Class>
    <Data/>
    <Filter/>
  </Receiver>
  <Receiver>
    <Name>ItemUncheckedOutEventHandlerForConceptSearch</Name>
    <Synchronization>Default</Synchronization>
    <Type>10006</Type>
    <SequenceNumber>10003</SequenceNumber>
    <Assembly>conceptSearching.Sharepoint.ContentTypes, Version=1.0.0.0, Culture=neutral, PublicKeyToken=858f8f13980e4745</Assembly>
    <Class>conceptSearching.Sharepoint.ContentTypes.CSHandleEvent</Class>
    <Data/>
    <Filter/>
  </Receiver>
  <Receiver>
    <Name>ItemAddedEventHandlerForConceptSearch</Name>
    <Synchronization>Default</Synchronization>
    <Type>10001</Type>
    <SequenceNumber>10004</SequenceNumber>
    <Assembly>conceptSearching.Sharepoint.ContentTypes, Version=1.0.0.0, Culture=neutral, PublicKeyToken=858f8f13980e4745</Assembly>
    <Class>conceptSearching.Sharepoint.ContentTypes.CSHandleEvent</Class>
    <Data/>
    <Filter/>
  </Receiver>
  <Receiver>
    <Name>ItemFileMovedEventHandlerForConceptSearch</Name>
    <Synchronization>Default</Synchronization>
    <Type>10009</Type>
    <SequenceNumber>10005</SequenceNumber>
    <Assembly>conceptSearching.Sharepoint.ContentTypes, Version=1.0.0.0, Culture=neutral, PublicKeyToken=858f8f13980e4745</Assembly>
    <Class>conceptSearching.Sharepoint.ContentTypes.CSHandleEvent</Class>
    <Data/>
    <Filter/>
  </Receiver>
  <Receiver>
    <Name>ItemDeletedEventHandlerForConceptSearch</Name>
    <Synchronization>Default</Synchronization>
    <Type>10003</Type>
    <SequenceNumber>10006</SequenceNumber>
    <Assembly>conceptSearching.Sharepoint.ContentTypes, Version=1.0.0.0, Culture=neutral, PublicKeyToken=858f8f13980e4745</Assembly>
    <Class>conceptSearching.Sharepoint.ContentTypes.CSHandleEvent</Class>
    <Data/>
    <Filter/>
  </Receiver>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4C4F6A-F6A5-45C8-BAAA-52FB70E387C7}">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d95a5b16-1b8d-4c7c-9ebf-89c0983b6970"/>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9AB9B70-E519-4058-9BF0-34158DA17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5a5b16-1b8d-4c7c-9ebf-89c0983b6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640E4A-FE12-40BA-B599-F019F10BD9A7}">
  <ds:schemaRefs>
    <ds:schemaRef ds:uri="http://schemas.microsoft.com/sharepoint/events"/>
  </ds:schemaRefs>
</ds:datastoreItem>
</file>

<file path=customXml/itemProps4.xml><?xml version="1.0" encoding="utf-8"?>
<ds:datastoreItem xmlns:ds="http://schemas.openxmlformats.org/officeDocument/2006/customXml" ds:itemID="{ADA5D674-9920-4D2F-B065-BC24FD29F8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4125</TotalTime>
  <Words>4839</Words>
  <Application>Microsoft Office PowerPoint</Application>
  <PresentationFormat>On-screen Show (4:3)</PresentationFormat>
  <Paragraphs>373</Paragraphs>
  <Slides>89</Slides>
  <Notes>89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89</vt:i4>
      </vt:variant>
    </vt:vector>
  </HeadingPairs>
  <TitlesOfParts>
    <vt:vector size="93" baseType="lpstr">
      <vt:lpstr>Arial</vt:lpstr>
      <vt:lpstr>Verdana</vt:lpstr>
      <vt:lpstr>CGI Beet</vt:lpstr>
      <vt:lpstr>1_CGI Beet</vt:lpstr>
      <vt:lpstr>Lead User Guide: Training Provider Dashboard</vt:lpstr>
      <vt:lpstr>Lead Training Provider Dashboard</vt:lpstr>
      <vt:lpstr>Lead Training Provider Dashboard</vt:lpstr>
      <vt:lpstr>Lead Training Provider Dashboard</vt:lpstr>
      <vt:lpstr>Lead Training Provider Dashboard</vt:lpstr>
      <vt:lpstr>Lead Training Provider Dashboard</vt:lpstr>
      <vt:lpstr>Lead Training Provider Dashboard</vt:lpstr>
      <vt:lpstr>Training Notifications</vt:lpstr>
      <vt:lpstr>Training Notifications</vt:lpstr>
      <vt:lpstr>Manage People and Facilities</vt:lpstr>
      <vt:lpstr>Manage People and Facilities</vt:lpstr>
      <vt:lpstr>Manage People and Facilities</vt:lpstr>
      <vt:lpstr>Manage People and Facilities</vt:lpstr>
      <vt:lpstr>Manage People and Facilities</vt:lpstr>
      <vt:lpstr>Manage People and Facilities</vt:lpstr>
      <vt:lpstr>Manage People and Facilities</vt:lpstr>
      <vt:lpstr>Manage People and Facilities</vt:lpstr>
      <vt:lpstr>Manage People and Facilities</vt:lpstr>
      <vt:lpstr>Manage People and Facilities</vt:lpstr>
      <vt:lpstr>Manage People and Facilities</vt:lpstr>
      <vt:lpstr>Manage People and Facilities</vt:lpstr>
      <vt:lpstr>Manage People and Facilities</vt:lpstr>
      <vt:lpstr>Manage People and Facilities</vt:lpstr>
      <vt:lpstr>Manage People and Facilities</vt:lpstr>
      <vt:lpstr>Manage People and Facilities – Review Page</vt:lpstr>
      <vt:lpstr>Manage People and Facilities – Review Page</vt:lpstr>
      <vt:lpstr>Manage People and Facilities – Review Page</vt:lpstr>
      <vt:lpstr>Manage People and Facilities – Review Page</vt:lpstr>
      <vt:lpstr>Manage People and Facilities – Review Page</vt:lpstr>
      <vt:lpstr>Application Submission Confirmation</vt:lpstr>
      <vt:lpstr>Application Submission</vt:lpstr>
      <vt:lpstr>Amendment – Information Only</vt:lpstr>
      <vt:lpstr>Amendment – Information Only</vt:lpstr>
      <vt:lpstr>Amendment – Information Only – Review Page</vt:lpstr>
      <vt:lpstr>Amendment – Information Only – Review Page</vt:lpstr>
      <vt:lpstr>Amendment – Information Only – Review Page</vt:lpstr>
      <vt:lpstr>Amendment – Information Only – Review Page</vt:lpstr>
      <vt:lpstr>Amendment – Information Only – Review Page</vt:lpstr>
      <vt:lpstr>Application Submission Confirmation</vt:lpstr>
      <vt:lpstr>Application Submission</vt:lpstr>
      <vt:lpstr>Manage Course Accreditations</vt:lpstr>
      <vt:lpstr>Manage Course Accreditations- Applicant Information</vt:lpstr>
      <vt:lpstr>Manage Course Accreditations- Accreditation Information</vt:lpstr>
      <vt:lpstr>Manage Course Accreditations- Current Course Accreditations</vt:lpstr>
      <vt:lpstr>Manage Course Accreditations- Expired Course Accreditations</vt:lpstr>
      <vt:lpstr>Manage Course Accreditations- New Course Accreditations</vt:lpstr>
      <vt:lpstr>Manage Course Accreditations- Accreditation Information</vt:lpstr>
      <vt:lpstr>Manage Course Accreditations- People and Places</vt:lpstr>
      <vt:lpstr>Manage Course Accreditations- Signature and Payment</vt:lpstr>
      <vt:lpstr>Manage Course Accreditations- Signature and Payment</vt:lpstr>
      <vt:lpstr>Manage Course Accreditations- Signature and Payment</vt:lpstr>
      <vt:lpstr>Manage Course Accreditations- Submission Confirmation</vt:lpstr>
      <vt:lpstr>Certificate Replacement Request</vt:lpstr>
      <vt:lpstr>Replacement Request - Applicant Information</vt:lpstr>
      <vt:lpstr>Replacement Request - Replacement Information</vt:lpstr>
      <vt:lpstr>Replacement Request - Review</vt:lpstr>
      <vt:lpstr>Replacement Request - Signature and Payment</vt:lpstr>
      <vt:lpstr>Replacement Request - Signature and Payment</vt:lpstr>
      <vt:lpstr>Replacement Request- Submission Confirmation</vt:lpstr>
      <vt:lpstr>CDX Inbox</vt:lpstr>
      <vt:lpstr>CDX Inbox</vt:lpstr>
      <vt:lpstr>Adding a Preparer to an existing Training Program</vt:lpstr>
      <vt:lpstr>Adding a Preparer to an existing Training Program</vt:lpstr>
      <vt:lpstr>Adding a Preparer to an existing Training Program</vt:lpstr>
      <vt:lpstr>Adding a Preparer to an existing Training Program</vt:lpstr>
      <vt:lpstr>Reviewing Preparer submissions</vt:lpstr>
      <vt:lpstr>Reviewing Preparer submissions</vt:lpstr>
      <vt:lpstr>Reviewing Preparer submissions</vt:lpstr>
      <vt:lpstr>Reviewing Preparer submissions</vt:lpstr>
      <vt:lpstr>Reviewing Preparer submissions</vt:lpstr>
      <vt:lpstr>Reviewing Preparer submissions</vt:lpstr>
      <vt:lpstr>Deactivating Preparer’s Dashboard</vt:lpstr>
      <vt:lpstr>Deactivating Preparer’s Dashboard</vt:lpstr>
      <vt:lpstr>Expired Accreditations - Dashboard</vt:lpstr>
      <vt:lpstr>Expired Accreditations – Accreditation Information</vt:lpstr>
      <vt:lpstr>Calendar and To Do List</vt:lpstr>
      <vt:lpstr>Calendar and To Do List</vt:lpstr>
      <vt:lpstr>Calendar and To Do List</vt:lpstr>
      <vt:lpstr>Calendar and To Do List</vt:lpstr>
      <vt:lpstr>Calendar and To Do List</vt:lpstr>
      <vt:lpstr>Calendar and To Do List</vt:lpstr>
      <vt:lpstr>Calendar and To Do List</vt:lpstr>
      <vt:lpstr>Calendar and To Do List</vt:lpstr>
      <vt:lpstr>Calendar and To Do List</vt:lpstr>
      <vt:lpstr>Calendar and To Do List</vt:lpstr>
      <vt:lpstr>Calendar and To Do List</vt:lpstr>
      <vt:lpstr>Calendar and To Do List</vt:lpstr>
      <vt:lpstr>Calendar and To Do List</vt:lpstr>
      <vt:lpstr>Training Provider Application </vt:lpstr>
    </vt:vector>
  </TitlesOfParts>
  <Company>CGI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karen.sellers</dc:creator>
  <cp:lastModifiedBy>Lorefice, Matthew</cp:lastModifiedBy>
  <cp:revision>358</cp:revision>
  <dcterms:created xsi:type="dcterms:W3CDTF">2012-12-22T14:32:35Z</dcterms:created>
  <dcterms:modified xsi:type="dcterms:W3CDTF">2019-01-07T19:15:54Z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0x010100DCE5D5DBCBA6844C95AAA11EB3A32719002FF8385B8572694FA7ACC1CC37F60277</vt:lpwstr>
  </property>
  <property fmtid="{D5CDD505-2E9C-101B-9397-08002B2CF9AE}" pid="5" name="CSClassificationMetaXML">
    <vt:lpwstr>cb5dc3c5-268e-4ea5-8825-517ef1bf2f0d;2012-01-24 10:31:10;PENDINGCLASSIFICATION;</vt:lpwstr>
  </property>
  <property fmtid="{D5CDD505-2E9C-101B-9397-08002B2CF9AE}" pid="6" name="Service_x0020_line">
    <vt:lpwstr/>
  </property>
  <property fmtid="{D5CDD505-2E9C-101B-9397-08002B2CF9AE}" pid="7" name="Proposition1">
    <vt:lpwstr/>
  </property>
  <property fmtid="{D5CDD505-2E9C-101B-9397-08002B2CF9AE}" pid="8" name="Service line">
    <vt:lpwstr/>
  </property>
  <property fmtid="{D5CDD505-2E9C-101B-9397-08002B2CF9AE}" pid="9" name="Organisation">
    <vt:lpwstr>260;#Group|43ac7042-3752-4f1b-8a93-43b36e65d3e5</vt:lpwstr>
  </property>
  <property fmtid="{D5CDD505-2E9C-101B-9397-08002B2CF9AE}" pid="10" name="Sector">
    <vt:lpwstr/>
  </property>
  <property fmtid="{D5CDD505-2E9C-101B-9397-08002B2CF9AE}" pid="11" name="Business theme">
    <vt:lpwstr/>
  </property>
  <property fmtid="{D5CDD505-2E9C-101B-9397-08002B2CF9AE}" pid="12" name="Order">
    <vt:r8>7000</vt:r8>
  </property>
  <property fmtid="{D5CDD505-2E9C-101B-9397-08002B2CF9AE}" pid="13" name="TaxKeyword">
    <vt:lpwstr/>
  </property>
</Properties>
</file>